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18288000" cy="10287000"/>
  <p:embeddedFontLst>
    <p:embeddedFont>
      <p:font typeface="Noto Sans"/>
      <p:regular r:id="rId22"/>
      <p:bold r:id="rId23"/>
      <p:italic r:id="rId24"/>
      <p:boldItalic r:id="rId25"/>
    </p:embeddedFont>
    <p:embeddedFont>
      <p:font typeface="Arial Black"/>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7" roundtripDataSignature="AMtx7mjiELMKFDEBbVeWPTrg/AoGN6ka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otoSans-regular.fntdata"/><Relationship Id="rId21" Type="http://schemas.openxmlformats.org/officeDocument/2006/relationships/slide" Target="slides/slide16.xml"/><Relationship Id="rId24" Type="http://schemas.openxmlformats.org/officeDocument/2006/relationships/font" Target="fonts/NotoSans-italic.fntdata"/><Relationship Id="rId23" Type="http://schemas.openxmlformats.org/officeDocument/2006/relationships/font" Target="fonts/Noto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alBlack-regular.fntdata"/><Relationship Id="rId25" Type="http://schemas.openxmlformats.org/officeDocument/2006/relationships/font" Target="fonts/NotoSans-bold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18"/>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9C0809"/>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8"/>
          <p:cNvSpPr txBox="1"/>
          <p:nvPr>
            <p:ph idx="1" type="body"/>
          </p:nvPr>
        </p:nvSpPr>
        <p:spPr>
          <a:xfrm>
            <a:off x="202331" y="3534409"/>
            <a:ext cx="8829675" cy="32251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9000">
                <a:solidFill>
                  <a:srgbClr val="135CA0"/>
                </a:solidFill>
                <a:latin typeface="Noto Sans"/>
                <a:ea typeface="Noto Sans"/>
                <a:cs typeface="Noto Sans"/>
                <a:sym typeface="Noto San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 name="Shape 18"/>
        <p:cNvGrpSpPr/>
        <p:nvPr/>
      </p:nvGrpSpPr>
      <p:grpSpPr>
        <a:xfrm>
          <a:off x="0" y="0"/>
          <a:ext cx="0" cy="0"/>
          <a:chOff x="0" y="0"/>
          <a:chExt cx="0" cy="0"/>
        </a:xfrm>
      </p:grpSpPr>
      <p:sp>
        <p:nvSpPr>
          <p:cNvPr id="19" name="Google Shape;19;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9C0809"/>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21"/>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9C0809"/>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135CA0"/>
                </a:solidFill>
                <a:latin typeface="Noto Sans"/>
                <a:ea typeface="Noto Sans"/>
                <a:cs typeface="Noto Sans"/>
                <a:sym typeface="No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22"/>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9C0809"/>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22"/>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2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7"/>
          <p:cNvPicPr preferRelativeResize="0"/>
          <p:nvPr/>
        </p:nvPicPr>
        <p:blipFill rotWithShape="1">
          <a:blip r:embed="rId1">
            <a:alphaModFix/>
          </a:blip>
          <a:srcRect b="0" l="0" r="0" t="0"/>
          <a:stretch/>
        </p:blipFill>
        <p:spPr>
          <a:xfrm>
            <a:off x="0" y="0"/>
            <a:ext cx="18288000" cy="10287000"/>
          </a:xfrm>
          <a:prstGeom prst="rect">
            <a:avLst/>
          </a:prstGeom>
          <a:noFill/>
          <a:ln>
            <a:noFill/>
          </a:ln>
        </p:spPr>
      </p:pic>
      <p:sp>
        <p:nvSpPr>
          <p:cNvPr id="7" name="Google Shape;7;p17"/>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200" u="none" cap="none" strike="noStrike">
                <a:solidFill>
                  <a:srgbClr val="9C0809"/>
                </a:solidFill>
                <a:latin typeface="Noto Sans"/>
                <a:ea typeface="Noto Sans"/>
                <a:cs typeface="Noto Sans"/>
                <a:sym typeface="No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7"/>
          <p:cNvSpPr txBox="1"/>
          <p:nvPr>
            <p:ph idx="1" type="body"/>
          </p:nvPr>
        </p:nvSpPr>
        <p:spPr>
          <a:xfrm>
            <a:off x="202331" y="3534409"/>
            <a:ext cx="8829675" cy="32251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9000" u="none" cap="none" strike="noStrike">
                <a:solidFill>
                  <a:srgbClr val="135CA0"/>
                </a:solidFill>
                <a:latin typeface="Noto Sans"/>
                <a:ea typeface="Noto Sans"/>
                <a:cs typeface="Noto Sans"/>
                <a:sym typeface="Noto San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jp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www.kaggle.com/datasets/apoorvaappz/global-super-store-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3.jp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2.jpg"/><Relationship Id="rId5" Type="http://schemas.openxmlformats.org/officeDocument/2006/relationships/image" Target="../media/image6.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grpSp>
        <p:nvGrpSpPr>
          <p:cNvPr id="44" name="Google Shape;44;p1"/>
          <p:cNvGrpSpPr/>
          <p:nvPr/>
        </p:nvGrpSpPr>
        <p:grpSpPr>
          <a:xfrm>
            <a:off x="0" y="0"/>
            <a:ext cx="18288000" cy="10286999"/>
            <a:chOff x="0" y="0"/>
            <a:chExt cx="18288000" cy="10286999"/>
          </a:xfrm>
        </p:grpSpPr>
        <p:pic>
          <p:nvPicPr>
            <p:cNvPr id="45" name="Google Shape;45;p1"/>
            <p:cNvPicPr preferRelativeResize="0"/>
            <p:nvPr/>
          </p:nvPicPr>
          <p:blipFill rotWithShape="1">
            <a:blip r:embed="rId3">
              <a:alphaModFix/>
            </a:blip>
            <a:srcRect b="0" l="0" r="0" t="0"/>
            <a:stretch/>
          </p:blipFill>
          <p:spPr>
            <a:xfrm>
              <a:off x="0" y="0"/>
              <a:ext cx="18288000" cy="10286999"/>
            </a:xfrm>
            <a:prstGeom prst="rect">
              <a:avLst/>
            </a:prstGeom>
            <a:noFill/>
            <a:ln>
              <a:noFill/>
            </a:ln>
          </p:spPr>
        </p:pic>
        <p:sp>
          <p:nvSpPr>
            <p:cNvPr id="46" name="Google Shape;46;p1"/>
            <p:cNvSpPr/>
            <p:nvPr/>
          </p:nvSpPr>
          <p:spPr>
            <a:xfrm>
              <a:off x="0" y="0"/>
              <a:ext cx="18288000" cy="1752600"/>
            </a:xfrm>
            <a:custGeom>
              <a:rect b="b" l="l" r="r" t="t"/>
              <a:pathLst>
                <a:path extrusionOk="0" h="1752600" w="18288000">
                  <a:moveTo>
                    <a:pt x="18288000" y="1752600"/>
                  </a:moveTo>
                  <a:lnTo>
                    <a:pt x="0" y="1752600"/>
                  </a:lnTo>
                  <a:lnTo>
                    <a:pt x="0" y="0"/>
                  </a:lnTo>
                  <a:lnTo>
                    <a:pt x="18288000" y="0"/>
                  </a:lnTo>
                  <a:lnTo>
                    <a:pt x="18288000" y="1752600"/>
                  </a:lnTo>
                  <a:close/>
                </a:path>
              </a:pathLst>
            </a:custGeom>
            <a:solidFill>
              <a:srgbClr val="9C080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7" name="Google Shape;47;p1"/>
            <p:cNvSpPr/>
            <p:nvPr/>
          </p:nvSpPr>
          <p:spPr>
            <a:xfrm>
              <a:off x="0" y="9334499"/>
              <a:ext cx="18288000" cy="952500"/>
            </a:xfrm>
            <a:custGeom>
              <a:rect b="b" l="l" r="r" t="t"/>
              <a:pathLst>
                <a:path extrusionOk="0" h="952500" w="18288000">
                  <a:moveTo>
                    <a:pt x="0" y="952499"/>
                  </a:moveTo>
                  <a:lnTo>
                    <a:pt x="0" y="0"/>
                  </a:lnTo>
                  <a:lnTo>
                    <a:pt x="18288000" y="0"/>
                  </a:lnTo>
                  <a:lnTo>
                    <a:pt x="18288000" y="952499"/>
                  </a:lnTo>
                  <a:lnTo>
                    <a:pt x="0" y="952499"/>
                  </a:lnTo>
                  <a:close/>
                </a:path>
              </a:pathLst>
            </a:custGeom>
            <a:solidFill>
              <a:srgbClr val="9C080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8" name="Google Shape;48;p1"/>
          <p:cNvSpPr txBox="1"/>
          <p:nvPr>
            <p:ph type="title"/>
          </p:nvPr>
        </p:nvSpPr>
        <p:spPr>
          <a:xfrm>
            <a:off x="10041554" y="2701153"/>
            <a:ext cx="3495675" cy="93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0">
                <a:solidFill>
                  <a:srgbClr val="981B1B"/>
                </a:solidFill>
              </a:rPr>
              <a:t>MỤC LỤC</a:t>
            </a:r>
            <a:endParaRPr sz="6000"/>
          </a:p>
        </p:txBody>
      </p:sp>
      <p:sp>
        <p:nvSpPr>
          <p:cNvPr id="49" name="Google Shape;49;p1"/>
          <p:cNvSpPr txBox="1"/>
          <p:nvPr/>
        </p:nvSpPr>
        <p:spPr>
          <a:xfrm>
            <a:off x="10041554" y="3630943"/>
            <a:ext cx="6395720" cy="4073525"/>
          </a:xfrm>
          <a:prstGeom prst="rect">
            <a:avLst/>
          </a:prstGeom>
          <a:noFill/>
          <a:ln>
            <a:noFill/>
          </a:ln>
        </p:spPr>
        <p:txBody>
          <a:bodyPr anchorCtr="0" anchor="t" bIns="0" lIns="0" spcFirstLastPara="1" rIns="0" wrap="square" tIns="212725">
            <a:spAutoFit/>
          </a:bodyPr>
          <a:lstStyle/>
          <a:p>
            <a:pPr indent="-449579" lvl="0" marL="452119" rtl="0" algn="l">
              <a:lnSpc>
                <a:spcPct val="100000"/>
              </a:lnSpc>
              <a:spcBef>
                <a:spcPts val="0"/>
              </a:spcBef>
              <a:spcAft>
                <a:spcPts val="0"/>
              </a:spcAft>
              <a:buSzPts val="3450"/>
              <a:buFont typeface="Verdana"/>
              <a:buAutoNum type="arabicPeriod"/>
            </a:pPr>
            <a:r>
              <a:rPr lang="en-US" sz="4000">
                <a:latin typeface="Verdana"/>
                <a:ea typeface="Verdana"/>
                <a:cs typeface="Verdana"/>
                <a:sym typeface="Verdana"/>
              </a:rPr>
              <a:t>Giới thiệu về bộ dữ liệu</a:t>
            </a:r>
            <a:endParaRPr sz="4000">
              <a:latin typeface="Verdana"/>
              <a:ea typeface="Verdana"/>
              <a:cs typeface="Verdana"/>
              <a:sym typeface="Verdana"/>
            </a:endParaRPr>
          </a:p>
          <a:p>
            <a:pPr indent="-542925" lvl="0" marL="555625" rtl="0" algn="l">
              <a:lnSpc>
                <a:spcPct val="100000"/>
              </a:lnSpc>
              <a:spcBef>
                <a:spcPts val="1575"/>
              </a:spcBef>
              <a:spcAft>
                <a:spcPts val="0"/>
              </a:spcAft>
              <a:buSzPts val="3450"/>
              <a:buFont typeface="Verdana"/>
              <a:buAutoNum type="arabicPeriod"/>
            </a:pPr>
            <a:r>
              <a:rPr lang="en-US" sz="4000">
                <a:latin typeface="Verdana"/>
                <a:ea typeface="Verdana"/>
                <a:cs typeface="Verdana"/>
                <a:sym typeface="Verdana"/>
              </a:rPr>
              <a:t>Quy trình phân tích</a:t>
            </a:r>
            <a:endParaRPr sz="4000">
              <a:latin typeface="Verdana"/>
              <a:ea typeface="Verdana"/>
              <a:cs typeface="Verdana"/>
              <a:sym typeface="Verdana"/>
            </a:endParaRPr>
          </a:p>
          <a:p>
            <a:pPr indent="-541655" lvl="0" marL="554355" rtl="0" algn="l">
              <a:lnSpc>
                <a:spcPct val="100000"/>
              </a:lnSpc>
              <a:spcBef>
                <a:spcPts val="1575"/>
              </a:spcBef>
              <a:spcAft>
                <a:spcPts val="0"/>
              </a:spcAft>
              <a:buSzPts val="3450"/>
              <a:buFont typeface="Verdana"/>
              <a:buAutoNum type="arabicPeriod"/>
            </a:pPr>
            <a:r>
              <a:rPr lang="en-US" sz="4000">
                <a:latin typeface="Verdana"/>
                <a:ea typeface="Verdana"/>
                <a:cs typeface="Verdana"/>
                <a:sym typeface="Verdana"/>
              </a:rPr>
              <a:t>Các bước xử lý dữ liệu</a:t>
            </a:r>
            <a:endParaRPr sz="4000">
              <a:latin typeface="Verdana"/>
              <a:ea typeface="Verdana"/>
              <a:cs typeface="Verdana"/>
              <a:sym typeface="Verdana"/>
            </a:endParaRPr>
          </a:p>
          <a:p>
            <a:pPr indent="-591185" lvl="0" marL="603885" rtl="0" algn="l">
              <a:lnSpc>
                <a:spcPct val="100000"/>
              </a:lnSpc>
              <a:spcBef>
                <a:spcPts val="1575"/>
              </a:spcBef>
              <a:spcAft>
                <a:spcPts val="0"/>
              </a:spcAft>
              <a:buSzPts val="3450"/>
              <a:buFont typeface="Verdana"/>
              <a:buAutoNum type="arabicPeriod"/>
            </a:pPr>
            <a:r>
              <a:rPr lang="en-US" sz="4000">
                <a:latin typeface="Verdana"/>
                <a:ea typeface="Verdana"/>
                <a:cs typeface="Verdana"/>
                <a:sym typeface="Verdana"/>
              </a:rPr>
              <a:t>Các vấn đề phân tích</a:t>
            </a:r>
            <a:endParaRPr sz="4000">
              <a:latin typeface="Verdana"/>
              <a:ea typeface="Verdana"/>
              <a:cs typeface="Verdana"/>
              <a:sym typeface="Verdana"/>
            </a:endParaRPr>
          </a:p>
          <a:p>
            <a:pPr indent="-542925" lvl="0" marL="555625" rtl="0" algn="l">
              <a:lnSpc>
                <a:spcPct val="100000"/>
              </a:lnSpc>
              <a:spcBef>
                <a:spcPts val="1575"/>
              </a:spcBef>
              <a:spcAft>
                <a:spcPts val="0"/>
              </a:spcAft>
              <a:buSzPts val="3450"/>
              <a:buFont typeface="Verdana"/>
              <a:buAutoNum type="arabicPeriod"/>
            </a:pPr>
            <a:r>
              <a:rPr lang="en-US" sz="4000">
                <a:latin typeface="Verdana"/>
                <a:ea typeface="Verdana"/>
                <a:cs typeface="Verdana"/>
                <a:sym typeface="Verdana"/>
              </a:rPr>
              <a:t>Giải pháp chiến lược</a:t>
            </a:r>
            <a:endParaRPr sz="4000">
              <a:latin typeface="Verdana"/>
              <a:ea typeface="Verdana"/>
              <a:cs typeface="Verdana"/>
              <a:sym typeface="Verdana"/>
            </a:endParaRPr>
          </a:p>
        </p:txBody>
      </p:sp>
      <p:sp>
        <p:nvSpPr>
          <p:cNvPr id="50" name="Google Shape;50;p1"/>
          <p:cNvSpPr txBox="1"/>
          <p:nvPr>
            <p:ph idx="1" type="body"/>
          </p:nvPr>
        </p:nvSpPr>
        <p:spPr>
          <a:xfrm>
            <a:off x="202331" y="3534409"/>
            <a:ext cx="8829675" cy="3225165"/>
          </a:xfrm>
          <a:prstGeom prst="rect">
            <a:avLst/>
          </a:prstGeom>
          <a:noFill/>
          <a:ln>
            <a:noFill/>
          </a:ln>
        </p:spPr>
        <p:txBody>
          <a:bodyPr anchorCtr="0" anchor="t" bIns="0" lIns="0" spcFirstLastPara="1" rIns="0" wrap="square" tIns="244475">
            <a:spAutoFit/>
          </a:bodyPr>
          <a:lstStyle/>
          <a:p>
            <a:pPr indent="0" lvl="0" marL="12065" marR="5080" rtl="0" algn="ctr">
              <a:lnSpc>
                <a:spcPct val="99888"/>
              </a:lnSpc>
              <a:spcBef>
                <a:spcPts val="0"/>
              </a:spcBef>
              <a:spcAft>
                <a:spcPts val="0"/>
              </a:spcAft>
              <a:buNone/>
            </a:pPr>
            <a:r>
              <a:rPr lang="en-US"/>
              <a:t>SUPERSTORE SALES ANALYST</a:t>
            </a:r>
            <a:endParaRPr/>
          </a:p>
          <a:p>
            <a:pPr indent="0" lvl="0" marL="0" rtl="0" algn="ctr">
              <a:lnSpc>
                <a:spcPct val="100000"/>
              </a:lnSpc>
              <a:spcBef>
                <a:spcPts val="1664"/>
              </a:spcBef>
              <a:spcAft>
                <a:spcPts val="0"/>
              </a:spcAft>
              <a:buNone/>
            </a:pPr>
            <a:r>
              <a:rPr b="0" lang="en-US" sz="3100">
                <a:solidFill>
                  <a:srgbClr val="000000"/>
                </a:solidFill>
                <a:latin typeface="Verdana"/>
                <a:ea typeface="Verdana"/>
                <a:cs typeface="Verdana"/>
                <a:sym typeface="Verdana"/>
              </a:rPr>
              <a:t>Nguyễn Nho Thanh Đạt</a:t>
            </a:r>
            <a:endParaRPr sz="310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10"/>
          <p:cNvGrpSpPr/>
          <p:nvPr/>
        </p:nvGrpSpPr>
        <p:grpSpPr>
          <a:xfrm>
            <a:off x="472409" y="2727755"/>
            <a:ext cx="10357317" cy="6272225"/>
            <a:chOff x="472409" y="2727755"/>
            <a:chExt cx="10357317" cy="6272225"/>
          </a:xfrm>
        </p:grpSpPr>
        <p:pic>
          <p:nvPicPr>
            <p:cNvPr id="193" name="Google Shape;193;p10"/>
            <p:cNvPicPr preferRelativeResize="0"/>
            <p:nvPr/>
          </p:nvPicPr>
          <p:blipFill rotWithShape="1">
            <a:blip r:embed="rId3">
              <a:alphaModFix/>
            </a:blip>
            <a:srcRect b="0" l="0" r="0" t="0"/>
            <a:stretch/>
          </p:blipFill>
          <p:spPr>
            <a:xfrm>
              <a:off x="5848136" y="2727776"/>
              <a:ext cx="4981589" cy="3133688"/>
            </a:xfrm>
            <a:prstGeom prst="rect">
              <a:avLst/>
            </a:prstGeom>
            <a:noFill/>
            <a:ln>
              <a:noFill/>
            </a:ln>
          </p:spPr>
        </p:pic>
        <p:pic>
          <p:nvPicPr>
            <p:cNvPr id="194" name="Google Shape;194;p10"/>
            <p:cNvPicPr preferRelativeResize="0"/>
            <p:nvPr/>
          </p:nvPicPr>
          <p:blipFill rotWithShape="1">
            <a:blip r:embed="rId4">
              <a:alphaModFix/>
            </a:blip>
            <a:srcRect b="0" l="0" r="0" t="0"/>
            <a:stretch/>
          </p:blipFill>
          <p:spPr>
            <a:xfrm>
              <a:off x="5848136" y="5923421"/>
              <a:ext cx="4981590" cy="3076559"/>
            </a:xfrm>
            <a:prstGeom prst="rect">
              <a:avLst/>
            </a:prstGeom>
            <a:noFill/>
            <a:ln>
              <a:noFill/>
            </a:ln>
          </p:spPr>
        </p:pic>
        <p:pic>
          <p:nvPicPr>
            <p:cNvPr id="195" name="Google Shape;195;p10"/>
            <p:cNvPicPr preferRelativeResize="0"/>
            <p:nvPr/>
          </p:nvPicPr>
          <p:blipFill rotWithShape="1">
            <a:blip r:embed="rId5">
              <a:alphaModFix/>
            </a:blip>
            <a:srcRect b="0" l="0" r="0" t="0"/>
            <a:stretch/>
          </p:blipFill>
          <p:spPr>
            <a:xfrm>
              <a:off x="472409" y="2727755"/>
              <a:ext cx="5248259" cy="6267449"/>
            </a:xfrm>
            <a:prstGeom prst="rect">
              <a:avLst/>
            </a:prstGeom>
            <a:noFill/>
            <a:ln>
              <a:noFill/>
            </a:ln>
          </p:spPr>
        </p:pic>
      </p:grpSp>
      <p:sp>
        <p:nvSpPr>
          <p:cNvPr id="196" name="Google Shape;196;p10"/>
          <p:cNvSpPr txBox="1"/>
          <p:nvPr/>
        </p:nvSpPr>
        <p:spPr>
          <a:xfrm>
            <a:off x="0" y="772295"/>
            <a:ext cx="2174240" cy="857250"/>
          </a:xfrm>
          <a:prstGeom prst="rect">
            <a:avLst/>
          </a:prstGeom>
          <a:solidFill>
            <a:srgbClr val="4A494A"/>
          </a:solidFill>
          <a:ln>
            <a:noFill/>
          </a:ln>
        </p:spPr>
        <p:txBody>
          <a:bodyPr anchorCtr="0" anchor="t" bIns="0" lIns="0" spcFirstLastPara="1" rIns="0" wrap="square" tIns="233025">
            <a:spAutoFit/>
          </a:bodyPr>
          <a:lstStyle/>
          <a:p>
            <a:pPr indent="0" lvl="0" marL="471805" rtl="0" algn="l">
              <a:lnSpc>
                <a:spcPct val="100000"/>
              </a:lnSpc>
              <a:spcBef>
                <a:spcPts val="0"/>
              </a:spcBef>
              <a:spcAft>
                <a:spcPts val="0"/>
              </a:spcAft>
              <a:buNone/>
            </a:pPr>
            <a:r>
              <a:rPr b="1" lang="en-US" sz="2100">
                <a:solidFill>
                  <a:srgbClr val="FFFFFF"/>
                </a:solidFill>
                <a:latin typeface="Arial"/>
                <a:ea typeface="Arial"/>
                <a:cs typeface="Arial"/>
                <a:sym typeface="Arial"/>
              </a:rPr>
              <a:t>CATEGORY</a:t>
            </a:r>
            <a:endParaRPr sz="2100">
              <a:latin typeface="Arial"/>
              <a:ea typeface="Arial"/>
              <a:cs typeface="Arial"/>
              <a:sym typeface="Arial"/>
            </a:endParaRPr>
          </a:p>
        </p:txBody>
      </p:sp>
      <p:grpSp>
        <p:nvGrpSpPr>
          <p:cNvPr id="197" name="Google Shape;197;p10"/>
          <p:cNvGrpSpPr/>
          <p:nvPr/>
        </p:nvGrpSpPr>
        <p:grpSpPr>
          <a:xfrm>
            <a:off x="11009585" y="3665631"/>
            <a:ext cx="6700520" cy="5333457"/>
            <a:chOff x="11009585" y="3665631"/>
            <a:chExt cx="6700520" cy="5333457"/>
          </a:xfrm>
        </p:grpSpPr>
        <p:sp>
          <p:nvSpPr>
            <p:cNvPr id="198" name="Google Shape;198;p10"/>
            <p:cNvSpPr/>
            <p:nvPr/>
          </p:nvSpPr>
          <p:spPr>
            <a:xfrm>
              <a:off x="11009585" y="7439528"/>
              <a:ext cx="6700520" cy="1559560"/>
            </a:xfrm>
            <a:custGeom>
              <a:rect b="b" l="l" r="r" t="t"/>
              <a:pathLst>
                <a:path extrusionOk="0" h="1559559" w="6700519">
                  <a:moveTo>
                    <a:pt x="2397541" y="1559556"/>
                  </a:moveTo>
                  <a:lnTo>
                    <a:pt x="96956" y="1559556"/>
                  </a:lnTo>
                  <a:lnTo>
                    <a:pt x="59216" y="1551934"/>
                  </a:lnTo>
                  <a:lnTo>
                    <a:pt x="28397" y="1531148"/>
                  </a:lnTo>
                  <a:lnTo>
                    <a:pt x="7619" y="1500317"/>
                  </a:lnTo>
                  <a:lnTo>
                    <a:pt x="0" y="1462563"/>
                  </a:lnTo>
                  <a:lnTo>
                    <a:pt x="0" y="96996"/>
                  </a:lnTo>
                  <a:lnTo>
                    <a:pt x="7619" y="59240"/>
                  </a:lnTo>
                  <a:lnTo>
                    <a:pt x="28397" y="28409"/>
                  </a:lnTo>
                  <a:lnTo>
                    <a:pt x="59216" y="7622"/>
                  </a:lnTo>
                  <a:lnTo>
                    <a:pt x="96956" y="0"/>
                  </a:lnTo>
                  <a:lnTo>
                    <a:pt x="6603473" y="0"/>
                  </a:lnTo>
                  <a:lnTo>
                    <a:pt x="6641213" y="7622"/>
                  </a:lnTo>
                  <a:lnTo>
                    <a:pt x="6672034" y="28409"/>
                  </a:lnTo>
                  <a:lnTo>
                    <a:pt x="6692815" y="59240"/>
                  </a:lnTo>
                  <a:lnTo>
                    <a:pt x="6700435" y="96996"/>
                  </a:lnTo>
                  <a:lnTo>
                    <a:pt x="6700435" y="1072038"/>
                  </a:lnTo>
                  <a:lnTo>
                    <a:pt x="6692815" y="1109792"/>
                  </a:lnTo>
                  <a:lnTo>
                    <a:pt x="6641213" y="1161409"/>
                  </a:lnTo>
                  <a:lnTo>
                    <a:pt x="6603473" y="1169031"/>
                  </a:lnTo>
                  <a:lnTo>
                    <a:pt x="2591456" y="1169031"/>
                  </a:lnTo>
                  <a:lnTo>
                    <a:pt x="2572452" y="1170912"/>
                  </a:lnTo>
                  <a:lnTo>
                    <a:pt x="2522895" y="1197444"/>
                  </a:lnTo>
                  <a:lnTo>
                    <a:pt x="2496382" y="1247021"/>
                  </a:lnTo>
                  <a:lnTo>
                    <a:pt x="2494503" y="1266034"/>
                  </a:lnTo>
                  <a:lnTo>
                    <a:pt x="2494503" y="1462563"/>
                  </a:lnTo>
                  <a:lnTo>
                    <a:pt x="2492623" y="1481575"/>
                  </a:lnTo>
                  <a:lnTo>
                    <a:pt x="2466102" y="1531152"/>
                  </a:lnTo>
                  <a:lnTo>
                    <a:pt x="2416545" y="1557675"/>
                  </a:lnTo>
                  <a:lnTo>
                    <a:pt x="2397541" y="1559556"/>
                  </a:lnTo>
                  <a:close/>
                </a:path>
              </a:pathLst>
            </a:custGeom>
            <a:solidFill>
              <a:srgbClr val="F5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99" name="Google Shape;199;p10"/>
            <p:cNvPicPr preferRelativeResize="0"/>
            <p:nvPr/>
          </p:nvPicPr>
          <p:blipFill rotWithShape="1">
            <a:blip r:embed="rId6">
              <a:alphaModFix/>
            </a:blip>
            <a:srcRect b="0" l="0" r="0" t="0"/>
            <a:stretch/>
          </p:blipFill>
          <p:spPr>
            <a:xfrm>
              <a:off x="11444188" y="3665631"/>
              <a:ext cx="85725" cy="85725"/>
            </a:xfrm>
            <a:prstGeom prst="rect">
              <a:avLst/>
            </a:prstGeom>
            <a:noFill/>
            <a:ln>
              <a:noFill/>
            </a:ln>
          </p:spPr>
        </p:pic>
        <p:pic>
          <p:nvPicPr>
            <p:cNvPr id="200" name="Google Shape;200;p10"/>
            <p:cNvPicPr preferRelativeResize="0"/>
            <p:nvPr/>
          </p:nvPicPr>
          <p:blipFill rotWithShape="1">
            <a:blip r:embed="rId7">
              <a:alphaModFix/>
            </a:blip>
            <a:srcRect b="0" l="0" r="0" t="0"/>
            <a:stretch/>
          </p:blipFill>
          <p:spPr>
            <a:xfrm>
              <a:off x="11444188" y="4018056"/>
              <a:ext cx="85725" cy="85725"/>
            </a:xfrm>
            <a:prstGeom prst="rect">
              <a:avLst/>
            </a:prstGeom>
            <a:noFill/>
            <a:ln>
              <a:noFill/>
            </a:ln>
          </p:spPr>
        </p:pic>
        <p:pic>
          <p:nvPicPr>
            <p:cNvPr id="201" name="Google Shape;201;p10"/>
            <p:cNvPicPr preferRelativeResize="0"/>
            <p:nvPr/>
          </p:nvPicPr>
          <p:blipFill rotWithShape="1">
            <a:blip r:embed="rId7">
              <a:alphaModFix/>
            </a:blip>
            <a:srcRect b="0" l="0" r="0" t="0"/>
            <a:stretch/>
          </p:blipFill>
          <p:spPr>
            <a:xfrm>
              <a:off x="11444188" y="4370481"/>
              <a:ext cx="85725" cy="85725"/>
            </a:xfrm>
            <a:prstGeom prst="rect">
              <a:avLst/>
            </a:prstGeom>
            <a:noFill/>
            <a:ln>
              <a:noFill/>
            </a:ln>
          </p:spPr>
        </p:pic>
        <p:pic>
          <p:nvPicPr>
            <p:cNvPr id="202" name="Google Shape;202;p10"/>
            <p:cNvPicPr preferRelativeResize="0"/>
            <p:nvPr/>
          </p:nvPicPr>
          <p:blipFill rotWithShape="1">
            <a:blip r:embed="rId7">
              <a:alphaModFix/>
            </a:blip>
            <a:srcRect b="0" l="0" r="0" t="0"/>
            <a:stretch/>
          </p:blipFill>
          <p:spPr>
            <a:xfrm>
              <a:off x="11444188" y="4722906"/>
              <a:ext cx="85725" cy="85725"/>
            </a:xfrm>
            <a:prstGeom prst="rect">
              <a:avLst/>
            </a:prstGeom>
            <a:noFill/>
            <a:ln>
              <a:noFill/>
            </a:ln>
          </p:spPr>
        </p:pic>
        <p:pic>
          <p:nvPicPr>
            <p:cNvPr id="203" name="Google Shape;203;p10"/>
            <p:cNvPicPr preferRelativeResize="0"/>
            <p:nvPr/>
          </p:nvPicPr>
          <p:blipFill rotWithShape="1">
            <a:blip r:embed="rId6">
              <a:alphaModFix/>
            </a:blip>
            <a:srcRect b="0" l="0" r="0" t="0"/>
            <a:stretch/>
          </p:blipFill>
          <p:spPr>
            <a:xfrm>
              <a:off x="11444188" y="5965834"/>
              <a:ext cx="85725" cy="85725"/>
            </a:xfrm>
            <a:prstGeom prst="rect">
              <a:avLst/>
            </a:prstGeom>
            <a:noFill/>
            <a:ln>
              <a:noFill/>
            </a:ln>
          </p:spPr>
        </p:pic>
        <p:pic>
          <p:nvPicPr>
            <p:cNvPr id="204" name="Google Shape;204;p10"/>
            <p:cNvPicPr preferRelativeResize="0"/>
            <p:nvPr/>
          </p:nvPicPr>
          <p:blipFill rotWithShape="1">
            <a:blip r:embed="rId7">
              <a:alphaModFix/>
            </a:blip>
            <a:srcRect b="0" l="0" r="0" t="0"/>
            <a:stretch/>
          </p:blipFill>
          <p:spPr>
            <a:xfrm>
              <a:off x="11444188" y="6318259"/>
              <a:ext cx="85725" cy="85725"/>
            </a:xfrm>
            <a:prstGeom prst="rect">
              <a:avLst/>
            </a:prstGeom>
            <a:noFill/>
            <a:ln>
              <a:noFill/>
            </a:ln>
          </p:spPr>
        </p:pic>
        <p:pic>
          <p:nvPicPr>
            <p:cNvPr id="205" name="Google Shape;205;p10"/>
            <p:cNvPicPr preferRelativeResize="0"/>
            <p:nvPr/>
          </p:nvPicPr>
          <p:blipFill rotWithShape="1">
            <a:blip r:embed="rId7">
              <a:alphaModFix/>
            </a:blip>
            <a:srcRect b="0" l="0" r="0" t="0"/>
            <a:stretch/>
          </p:blipFill>
          <p:spPr>
            <a:xfrm>
              <a:off x="11444188" y="6670684"/>
              <a:ext cx="85725" cy="85725"/>
            </a:xfrm>
            <a:prstGeom prst="rect">
              <a:avLst/>
            </a:prstGeom>
            <a:noFill/>
            <a:ln>
              <a:noFill/>
            </a:ln>
          </p:spPr>
        </p:pic>
        <p:pic>
          <p:nvPicPr>
            <p:cNvPr id="206" name="Google Shape;206;p10"/>
            <p:cNvPicPr preferRelativeResize="0"/>
            <p:nvPr/>
          </p:nvPicPr>
          <p:blipFill rotWithShape="1">
            <a:blip r:embed="rId7">
              <a:alphaModFix/>
            </a:blip>
            <a:srcRect b="0" l="0" r="0" t="0"/>
            <a:stretch/>
          </p:blipFill>
          <p:spPr>
            <a:xfrm>
              <a:off x="11444188" y="7023110"/>
              <a:ext cx="85725" cy="85725"/>
            </a:xfrm>
            <a:prstGeom prst="rect">
              <a:avLst/>
            </a:prstGeom>
            <a:noFill/>
            <a:ln>
              <a:noFill/>
            </a:ln>
          </p:spPr>
        </p:pic>
      </p:grpSp>
      <p:sp>
        <p:nvSpPr>
          <p:cNvPr id="207" name="Google Shape;207;p10"/>
          <p:cNvSpPr txBox="1"/>
          <p:nvPr/>
        </p:nvSpPr>
        <p:spPr>
          <a:xfrm>
            <a:off x="11108598" y="1822886"/>
            <a:ext cx="6505575" cy="7113270"/>
          </a:xfrm>
          <a:prstGeom prst="rect">
            <a:avLst/>
          </a:prstGeom>
          <a:noFill/>
          <a:ln>
            <a:noFill/>
          </a:ln>
        </p:spPr>
        <p:txBody>
          <a:bodyPr anchorCtr="0" anchor="t" bIns="0" lIns="0" spcFirstLastPara="1" rIns="0" wrap="square" tIns="16500">
            <a:spAutoFit/>
          </a:bodyPr>
          <a:lstStyle/>
          <a:p>
            <a:pPr indent="0" lvl="0" marL="135890" rtl="0" algn="just">
              <a:lnSpc>
                <a:spcPct val="100000"/>
              </a:lnSpc>
              <a:spcBef>
                <a:spcPts val="0"/>
              </a:spcBef>
              <a:spcAft>
                <a:spcPts val="0"/>
              </a:spcAft>
              <a:buNone/>
            </a:pPr>
            <a:r>
              <a:rPr b="1" lang="en-US" sz="4050">
                <a:latin typeface="Arial"/>
                <a:ea typeface="Arial"/>
                <a:cs typeface="Arial"/>
                <a:sym typeface="Arial"/>
              </a:rPr>
              <a:t>Xu hướng tiêu dùng</a:t>
            </a:r>
            <a:endParaRPr sz="4050">
              <a:latin typeface="Arial"/>
              <a:ea typeface="Arial"/>
              <a:cs typeface="Arial"/>
              <a:sym typeface="Arial"/>
            </a:endParaRPr>
          </a:p>
          <a:p>
            <a:pPr indent="0" lvl="0" marL="135255" marR="127635" rtl="0" algn="just">
              <a:lnSpc>
                <a:spcPct val="115599"/>
              </a:lnSpc>
              <a:spcBef>
                <a:spcPts val="2570"/>
              </a:spcBef>
              <a:spcAft>
                <a:spcPts val="0"/>
              </a:spcAft>
              <a:buNone/>
            </a:pPr>
            <a:r>
              <a:rPr lang="en-US" sz="2000">
                <a:latin typeface="Verdana"/>
                <a:ea typeface="Verdana"/>
                <a:cs typeface="Verdana"/>
                <a:sym typeface="Verdana"/>
              </a:rPr>
              <a:t>Các sản phẩm công nghệ và đồ nội thất đứng top 4 trong đóng góp nhiều nhất vào doanh thu.</a:t>
            </a:r>
            <a:endParaRPr sz="2000">
              <a:latin typeface="Verdana"/>
              <a:ea typeface="Verdana"/>
              <a:cs typeface="Verdana"/>
              <a:sym typeface="Verdana"/>
            </a:endParaRPr>
          </a:p>
          <a:p>
            <a:pPr indent="0" lvl="0" marL="567055" marR="4568190" rtl="0" algn="just">
              <a:lnSpc>
                <a:spcPct val="115599"/>
              </a:lnSpc>
              <a:spcBef>
                <a:spcPts val="0"/>
              </a:spcBef>
              <a:spcAft>
                <a:spcPts val="0"/>
              </a:spcAft>
              <a:buNone/>
            </a:pPr>
            <a:r>
              <a:rPr lang="en-US" sz="2000">
                <a:latin typeface="Verdana"/>
                <a:ea typeface="Verdana"/>
                <a:cs typeface="Verdana"/>
                <a:sym typeface="Verdana"/>
              </a:rPr>
              <a:t>Điện thoại Máy photo Ghế</a:t>
            </a:r>
            <a:endParaRPr sz="2000">
              <a:latin typeface="Verdana"/>
              <a:ea typeface="Verdana"/>
              <a:cs typeface="Verdana"/>
              <a:sym typeface="Verdana"/>
            </a:endParaRPr>
          </a:p>
          <a:p>
            <a:pPr indent="0" lvl="0" marL="567055" rtl="0" algn="l">
              <a:lnSpc>
                <a:spcPct val="100000"/>
              </a:lnSpc>
              <a:spcBef>
                <a:spcPts val="375"/>
              </a:spcBef>
              <a:spcAft>
                <a:spcPts val="0"/>
              </a:spcAft>
              <a:buNone/>
            </a:pPr>
            <a:r>
              <a:rPr lang="en-US" sz="2000">
                <a:latin typeface="Verdana"/>
                <a:ea typeface="Verdana"/>
                <a:cs typeface="Verdana"/>
                <a:sym typeface="Verdana"/>
              </a:rPr>
              <a:t>Kệ sách</a:t>
            </a:r>
            <a:endParaRPr sz="2000">
              <a:latin typeface="Verdana"/>
              <a:ea typeface="Verdana"/>
              <a:cs typeface="Verdana"/>
              <a:sym typeface="Verdana"/>
            </a:endParaRPr>
          </a:p>
          <a:p>
            <a:pPr indent="0" lvl="0" marL="135255" marR="127635" rtl="0" algn="l">
              <a:lnSpc>
                <a:spcPct val="115599"/>
              </a:lnSpc>
              <a:spcBef>
                <a:spcPts val="1460"/>
              </a:spcBef>
              <a:spcAft>
                <a:spcPts val="0"/>
              </a:spcAft>
              <a:buNone/>
            </a:pPr>
            <a:r>
              <a:rPr lang="en-US" sz="2000">
                <a:latin typeface="Verdana"/>
                <a:ea typeface="Verdana"/>
                <a:cs typeface="Verdana"/>
                <a:sym typeface="Verdana"/>
              </a:rPr>
              <a:t>Các	văn	phòng	phẩm	đứng	trong	top	5	các ngành mang lại doanh thu ít nhất cho công ty:</a:t>
            </a:r>
            <a:endParaRPr sz="2000">
              <a:latin typeface="Verdana"/>
              <a:ea typeface="Verdana"/>
              <a:cs typeface="Verdana"/>
              <a:sym typeface="Verdana"/>
            </a:endParaRPr>
          </a:p>
          <a:p>
            <a:pPr indent="0" lvl="0" marL="567055" rtl="0" algn="l">
              <a:lnSpc>
                <a:spcPct val="100000"/>
              </a:lnSpc>
              <a:spcBef>
                <a:spcPts val="375"/>
              </a:spcBef>
              <a:spcAft>
                <a:spcPts val="0"/>
              </a:spcAft>
              <a:buNone/>
            </a:pPr>
            <a:r>
              <a:rPr lang="en-US" sz="2000">
                <a:latin typeface="Verdana"/>
                <a:ea typeface="Verdana"/>
                <a:cs typeface="Verdana"/>
                <a:sym typeface="Verdana"/>
              </a:rPr>
              <a:t>Giấy</a:t>
            </a:r>
            <a:endParaRPr sz="2000">
              <a:latin typeface="Verdana"/>
              <a:ea typeface="Verdana"/>
              <a:cs typeface="Verdana"/>
              <a:sym typeface="Verdana"/>
            </a:endParaRPr>
          </a:p>
          <a:p>
            <a:pPr indent="0" lvl="0" marL="567055" rtl="0" algn="l">
              <a:lnSpc>
                <a:spcPct val="100000"/>
              </a:lnSpc>
              <a:spcBef>
                <a:spcPts val="375"/>
              </a:spcBef>
              <a:spcAft>
                <a:spcPts val="0"/>
              </a:spcAft>
              <a:buNone/>
            </a:pPr>
            <a:r>
              <a:rPr lang="en-US" sz="2000">
                <a:latin typeface="Verdana"/>
                <a:ea typeface="Verdana"/>
                <a:cs typeface="Verdana"/>
                <a:sym typeface="Verdana"/>
              </a:rPr>
              <a:t>Đồ tiếp tế</a:t>
            </a:r>
            <a:endParaRPr sz="2000">
              <a:latin typeface="Verdana"/>
              <a:ea typeface="Verdana"/>
              <a:cs typeface="Verdana"/>
              <a:sym typeface="Verdana"/>
            </a:endParaRPr>
          </a:p>
          <a:p>
            <a:pPr indent="0" lvl="0" marL="567055" marR="3772534" rtl="0" algn="l">
              <a:lnSpc>
                <a:spcPct val="115599"/>
              </a:lnSpc>
              <a:spcBef>
                <a:spcPts val="5"/>
              </a:spcBef>
              <a:spcAft>
                <a:spcPts val="0"/>
              </a:spcAft>
              <a:buNone/>
            </a:pPr>
            <a:r>
              <a:rPr lang="en-US" sz="2000">
                <a:latin typeface="Verdana"/>
                <a:ea typeface="Verdana"/>
                <a:cs typeface="Verdana"/>
                <a:sym typeface="Verdana"/>
              </a:rPr>
              <a:t>Phụ kiện cố định Nhãn viết</a:t>
            </a:r>
            <a:endParaRPr sz="2000">
              <a:latin typeface="Verdana"/>
              <a:ea typeface="Verdana"/>
              <a:cs typeface="Verdana"/>
              <a:sym typeface="Verdana"/>
            </a:endParaRPr>
          </a:p>
          <a:p>
            <a:pPr indent="0" lvl="0" marL="12700" marR="5080" rtl="0" algn="just">
              <a:lnSpc>
                <a:spcPct val="116500"/>
              </a:lnSpc>
              <a:spcBef>
                <a:spcPts val="1280"/>
              </a:spcBef>
              <a:spcAft>
                <a:spcPts val="0"/>
              </a:spcAft>
              <a:buNone/>
            </a:pPr>
            <a:r>
              <a:rPr lang="en-US" sz="1000">
                <a:latin typeface="Arial"/>
                <a:ea typeface="Arial"/>
                <a:cs typeface="Arial"/>
                <a:sym typeface="Arial"/>
              </a:rPr>
              <a:t>→ </a:t>
            </a:r>
            <a:r>
              <a:rPr lang="en-US" sz="2200">
                <a:latin typeface="Arial"/>
                <a:ea typeface="Arial"/>
                <a:cs typeface="Arial"/>
                <a:sym typeface="Arial"/>
              </a:rPr>
              <a:t>Sự phát triển của công nghệ và tiêu chuẩn sống, khiến  các  loại  sản  phẩm  công  nghệ  (điện  thoại, máy photo,... và các vật trang trí nhà cửa) được ưa chuộng nhiều hơn.</a:t>
            </a:r>
            <a:endParaRPr sz="2200">
              <a:latin typeface="Arial"/>
              <a:ea typeface="Arial"/>
              <a:cs typeface="Arial"/>
              <a:sym typeface="Arial"/>
            </a:endParaRPr>
          </a:p>
        </p:txBody>
      </p:sp>
      <p:sp>
        <p:nvSpPr>
          <p:cNvPr id="208" name="Google Shape;208;p10"/>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p11"/>
          <p:cNvGrpSpPr/>
          <p:nvPr/>
        </p:nvGrpSpPr>
        <p:grpSpPr>
          <a:xfrm>
            <a:off x="586060" y="2709193"/>
            <a:ext cx="16987057" cy="6296009"/>
            <a:chOff x="586060" y="2709193"/>
            <a:chExt cx="16987057" cy="6296009"/>
          </a:xfrm>
        </p:grpSpPr>
        <p:pic>
          <p:nvPicPr>
            <p:cNvPr id="214" name="Google Shape;214;p11"/>
            <p:cNvPicPr preferRelativeResize="0"/>
            <p:nvPr/>
          </p:nvPicPr>
          <p:blipFill rotWithShape="1">
            <a:blip r:embed="rId3">
              <a:alphaModFix/>
            </a:blip>
            <a:srcRect b="0" l="0" r="0" t="0"/>
            <a:stretch/>
          </p:blipFill>
          <p:spPr>
            <a:xfrm>
              <a:off x="586060" y="2709214"/>
              <a:ext cx="5143499" cy="6295988"/>
            </a:xfrm>
            <a:prstGeom prst="rect">
              <a:avLst/>
            </a:prstGeom>
            <a:noFill/>
            <a:ln>
              <a:noFill/>
            </a:ln>
          </p:spPr>
        </p:pic>
        <p:pic>
          <p:nvPicPr>
            <p:cNvPr id="215" name="Google Shape;215;p11"/>
            <p:cNvPicPr preferRelativeResize="0"/>
            <p:nvPr/>
          </p:nvPicPr>
          <p:blipFill rotWithShape="1">
            <a:blip r:embed="rId4">
              <a:alphaModFix/>
            </a:blip>
            <a:srcRect b="0" l="0" r="0" t="0"/>
            <a:stretch/>
          </p:blipFill>
          <p:spPr>
            <a:xfrm>
              <a:off x="5729843" y="2709193"/>
              <a:ext cx="4581540" cy="6156859"/>
            </a:xfrm>
            <a:prstGeom prst="rect">
              <a:avLst/>
            </a:prstGeom>
            <a:noFill/>
            <a:ln>
              <a:noFill/>
            </a:ln>
          </p:spPr>
        </p:pic>
        <p:sp>
          <p:nvSpPr>
            <p:cNvPr id="216" name="Google Shape;216;p11"/>
            <p:cNvSpPr/>
            <p:nvPr/>
          </p:nvSpPr>
          <p:spPr>
            <a:xfrm>
              <a:off x="10872597" y="4014431"/>
              <a:ext cx="6700520" cy="4746625"/>
            </a:xfrm>
            <a:custGeom>
              <a:rect b="b" l="l" r="r" t="t"/>
              <a:pathLst>
                <a:path extrusionOk="0" h="4746625" w="6700519">
                  <a:moveTo>
                    <a:pt x="6700444" y="3674503"/>
                  </a:moveTo>
                  <a:lnTo>
                    <a:pt x="6692824" y="3636746"/>
                  </a:lnTo>
                  <a:lnTo>
                    <a:pt x="6672034" y="3605911"/>
                  </a:lnTo>
                  <a:lnTo>
                    <a:pt x="6641224" y="3585121"/>
                  </a:lnTo>
                  <a:lnTo>
                    <a:pt x="6603479" y="3577501"/>
                  </a:lnTo>
                  <a:lnTo>
                    <a:pt x="96964" y="3577501"/>
                  </a:lnTo>
                  <a:lnTo>
                    <a:pt x="59220" y="3585121"/>
                  </a:lnTo>
                  <a:lnTo>
                    <a:pt x="28397" y="3605911"/>
                  </a:lnTo>
                  <a:lnTo>
                    <a:pt x="7620" y="3636746"/>
                  </a:lnTo>
                  <a:lnTo>
                    <a:pt x="0" y="3674503"/>
                  </a:lnTo>
                  <a:lnTo>
                    <a:pt x="0" y="4649546"/>
                  </a:lnTo>
                  <a:lnTo>
                    <a:pt x="7620" y="4687290"/>
                  </a:lnTo>
                  <a:lnTo>
                    <a:pt x="28397" y="4718126"/>
                  </a:lnTo>
                  <a:lnTo>
                    <a:pt x="59220" y="4738916"/>
                  </a:lnTo>
                  <a:lnTo>
                    <a:pt x="96964" y="4746536"/>
                  </a:lnTo>
                  <a:lnTo>
                    <a:pt x="3880307" y="4746536"/>
                  </a:lnTo>
                  <a:lnTo>
                    <a:pt x="3918051" y="4738916"/>
                  </a:lnTo>
                  <a:lnTo>
                    <a:pt x="3969639" y="4687290"/>
                  </a:lnTo>
                  <a:lnTo>
                    <a:pt x="3977259" y="4649546"/>
                  </a:lnTo>
                  <a:lnTo>
                    <a:pt x="3977259" y="4453013"/>
                  </a:lnTo>
                  <a:lnTo>
                    <a:pt x="3984879" y="4415256"/>
                  </a:lnTo>
                  <a:lnTo>
                    <a:pt x="4005656" y="4384421"/>
                  </a:lnTo>
                  <a:lnTo>
                    <a:pt x="4036479" y="4363631"/>
                  </a:lnTo>
                  <a:lnTo>
                    <a:pt x="4074210" y="4356011"/>
                  </a:lnTo>
                  <a:lnTo>
                    <a:pt x="6603479" y="4356011"/>
                  </a:lnTo>
                  <a:lnTo>
                    <a:pt x="6641224" y="4348391"/>
                  </a:lnTo>
                  <a:lnTo>
                    <a:pt x="6672034" y="4327601"/>
                  </a:lnTo>
                  <a:lnTo>
                    <a:pt x="6692824" y="4296765"/>
                  </a:lnTo>
                  <a:lnTo>
                    <a:pt x="6700444" y="4259021"/>
                  </a:lnTo>
                  <a:lnTo>
                    <a:pt x="6700444" y="3674503"/>
                  </a:lnTo>
                  <a:close/>
                </a:path>
                <a:path extrusionOk="0" h="4746625" w="6700519">
                  <a:moveTo>
                    <a:pt x="6700444" y="97002"/>
                  </a:moveTo>
                  <a:lnTo>
                    <a:pt x="6692824" y="59245"/>
                  </a:lnTo>
                  <a:lnTo>
                    <a:pt x="6672034" y="28409"/>
                  </a:lnTo>
                  <a:lnTo>
                    <a:pt x="6641224" y="7632"/>
                  </a:lnTo>
                  <a:lnTo>
                    <a:pt x="6603479" y="0"/>
                  </a:lnTo>
                  <a:lnTo>
                    <a:pt x="96964" y="0"/>
                  </a:lnTo>
                  <a:lnTo>
                    <a:pt x="59220" y="7632"/>
                  </a:lnTo>
                  <a:lnTo>
                    <a:pt x="28397" y="28409"/>
                  </a:lnTo>
                  <a:lnTo>
                    <a:pt x="7620" y="59245"/>
                  </a:lnTo>
                  <a:lnTo>
                    <a:pt x="0" y="97002"/>
                  </a:lnTo>
                  <a:lnTo>
                    <a:pt x="0" y="1462570"/>
                  </a:lnTo>
                  <a:lnTo>
                    <a:pt x="7620" y="1500327"/>
                  </a:lnTo>
                  <a:lnTo>
                    <a:pt x="28397" y="1531150"/>
                  </a:lnTo>
                  <a:lnTo>
                    <a:pt x="59220" y="1551940"/>
                  </a:lnTo>
                  <a:lnTo>
                    <a:pt x="96964" y="1559560"/>
                  </a:lnTo>
                  <a:lnTo>
                    <a:pt x="2296985" y="1559560"/>
                  </a:lnTo>
                  <a:lnTo>
                    <a:pt x="2350770" y="1543265"/>
                  </a:lnTo>
                  <a:lnTo>
                    <a:pt x="2386558" y="1499692"/>
                  </a:lnTo>
                  <a:lnTo>
                    <a:pt x="2393937" y="1266037"/>
                  </a:lnTo>
                  <a:lnTo>
                    <a:pt x="2395817" y="1247025"/>
                  </a:lnTo>
                  <a:lnTo>
                    <a:pt x="2422334" y="1197444"/>
                  </a:lnTo>
                  <a:lnTo>
                    <a:pt x="2471890" y="1170914"/>
                  </a:lnTo>
                  <a:lnTo>
                    <a:pt x="2490889" y="1169035"/>
                  </a:lnTo>
                  <a:lnTo>
                    <a:pt x="6603479" y="1169035"/>
                  </a:lnTo>
                  <a:lnTo>
                    <a:pt x="6641224" y="1161415"/>
                  </a:lnTo>
                  <a:lnTo>
                    <a:pt x="6672034" y="1140625"/>
                  </a:lnTo>
                  <a:lnTo>
                    <a:pt x="6692824" y="1109802"/>
                  </a:lnTo>
                  <a:lnTo>
                    <a:pt x="6700444" y="1072045"/>
                  </a:lnTo>
                  <a:lnTo>
                    <a:pt x="6700444" y="97002"/>
                  </a:lnTo>
                  <a:close/>
                </a:path>
              </a:pathLst>
            </a:custGeom>
            <a:solidFill>
              <a:srgbClr val="F5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17" name="Google Shape;217;p11"/>
          <p:cNvSpPr txBox="1"/>
          <p:nvPr/>
        </p:nvSpPr>
        <p:spPr>
          <a:xfrm>
            <a:off x="10971621" y="1822889"/>
            <a:ext cx="6505575" cy="6875145"/>
          </a:xfrm>
          <a:prstGeom prst="rect">
            <a:avLst/>
          </a:prstGeom>
          <a:noFill/>
          <a:ln>
            <a:noFill/>
          </a:ln>
        </p:spPr>
        <p:txBody>
          <a:bodyPr anchorCtr="0" anchor="t" bIns="0" lIns="0" spcFirstLastPara="1" rIns="0" wrap="square" tIns="16500">
            <a:spAutoFit/>
          </a:bodyPr>
          <a:lstStyle/>
          <a:p>
            <a:pPr indent="0" lvl="0" marL="851535" rtl="0" algn="l">
              <a:lnSpc>
                <a:spcPct val="100000"/>
              </a:lnSpc>
              <a:spcBef>
                <a:spcPts val="0"/>
              </a:spcBef>
              <a:spcAft>
                <a:spcPts val="0"/>
              </a:spcAft>
              <a:buNone/>
            </a:pPr>
            <a:r>
              <a:rPr b="1" lang="en-US" sz="4050">
                <a:latin typeface="Arial"/>
                <a:ea typeface="Arial"/>
                <a:cs typeface="Arial"/>
                <a:sym typeface="Arial"/>
              </a:rPr>
              <a:t>Lợi nhuận biên</a:t>
            </a:r>
            <a:endParaRPr sz="4050">
              <a:latin typeface="Arial"/>
              <a:ea typeface="Arial"/>
              <a:cs typeface="Arial"/>
              <a:sym typeface="Arial"/>
            </a:endParaRPr>
          </a:p>
          <a:p>
            <a:pPr indent="0" lvl="0" marL="12700" marR="250190" rtl="0" algn="just">
              <a:lnSpc>
                <a:spcPct val="115599"/>
              </a:lnSpc>
              <a:spcBef>
                <a:spcPts val="2725"/>
              </a:spcBef>
              <a:spcAft>
                <a:spcPts val="0"/>
              </a:spcAft>
              <a:buNone/>
            </a:pPr>
            <a:r>
              <a:rPr lang="en-US" sz="2000">
                <a:latin typeface="Verdana"/>
                <a:ea typeface="Verdana"/>
                <a:cs typeface="Verdana"/>
                <a:sym typeface="Verdana"/>
              </a:rPr>
              <a:t>Doanh thu nội thất cao, NHƯNG lợi nhuận biên mang về thấp nhất trong 3 loại. Trong đó có "Tables" mang về lợi nhuận </a:t>
            </a:r>
            <a:r>
              <a:rPr lang="en-US" sz="2000">
                <a:solidFill>
                  <a:srgbClr val="EB1B24"/>
                </a:solidFill>
                <a:latin typeface="Verdana"/>
                <a:ea typeface="Verdana"/>
                <a:cs typeface="Verdana"/>
                <a:sym typeface="Verdana"/>
              </a:rPr>
              <a:t>âm 64 nghìn USD</a:t>
            </a:r>
            <a:endParaRPr sz="2000">
              <a:latin typeface="Verdana"/>
              <a:ea typeface="Verdana"/>
              <a:cs typeface="Verdana"/>
              <a:sym typeface="Verdana"/>
            </a:endParaRPr>
          </a:p>
          <a:p>
            <a:pPr indent="0" lvl="0" marL="12700" marR="5080" rtl="0" algn="just">
              <a:lnSpc>
                <a:spcPct val="116500"/>
              </a:lnSpc>
              <a:spcBef>
                <a:spcPts val="595"/>
              </a:spcBef>
              <a:spcAft>
                <a:spcPts val="0"/>
              </a:spcAft>
              <a:buNone/>
            </a:pPr>
            <a:r>
              <a:rPr lang="en-US" sz="1000">
                <a:latin typeface="Arial"/>
                <a:ea typeface="Arial"/>
                <a:cs typeface="Arial"/>
                <a:sym typeface="Arial"/>
              </a:rPr>
              <a:t>→ </a:t>
            </a:r>
            <a:r>
              <a:rPr lang="en-US" sz="2200">
                <a:latin typeface="Arial"/>
                <a:ea typeface="Arial"/>
                <a:cs typeface="Arial"/>
                <a:sym typeface="Arial"/>
              </a:rPr>
              <a:t>Bàn và ghế là hai sản phẩm thường đi cùng nhau. Có thể giảm giá "tables" (lợi nhuận âm), để kích cầu "Chairs". Kiếm được nhiều lợi nhuận hơn bởi việc giảm giá</a:t>
            </a:r>
            <a:endParaRPr sz="2200">
              <a:latin typeface="Arial"/>
              <a:ea typeface="Arial"/>
              <a:cs typeface="Arial"/>
              <a:sym typeface="Arial"/>
            </a:endParaRPr>
          </a:p>
          <a:p>
            <a:pPr indent="0" lvl="0" marL="0" rtl="0" algn="l">
              <a:lnSpc>
                <a:spcPct val="100000"/>
              </a:lnSpc>
              <a:spcBef>
                <a:spcPts val="900"/>
              </a:spcBef>
              <a:spcAft>
                <a:spcPts val="0"/>
              </a:spcAft>
              <a:buNone/>
            </a:pPr>
            <a:r>
              <a:t/>
            </a:r>
            <a:endParaRPr sz="2200">
              <a:latin typeface="Arial"/>
              <a:ea typeface="Arial"/>
              <a:cs typeface="Arial"/>
              <a:sym typeface="Arial"/>
            </a:endParaRPr>
          </a:p>
          <a:p>
            <a:pPr indent="0" lvl="0" marL="12700" marR="250190" rtl="0" algn="just">
              <a:lnSpc>
                <a:spcPct val="115599"/>
              </a:lnSpc>
              <a:spcBef>
                <a:spcPts val="0"/>
              </a:spcBef>
              <a:spcAft>
                <a:spcPts val="0"/>
              </a:spcAft>
              <a:buNone/>
            </a:pPr>
            <a:r>
              <a:rPr lang="en-US" sz="2000">
                <a:latin typeface="Verdana"/>
                <a:ea typeface="Verdana"/>
                <a:cs typeface="Verdana"/>
                <a:sym typeface="Verdana"/>
              </a:rPr>
              <a:t>Ngược  lại,  đồ  văn  phòng  phẩm  mang  lại  lợi nhuận cao so với doanh thu bán được. Trong đó, có "paper" và "Labels" mang lại lợi nhuận biên trên 20%.</a:t>
            </a:r>
            <a:endParaRPr sz="2000">
              <a:latin typeface="Verdana"/>
              <a:ea typeface="Verdana"/>
              <a:cs typeface="Verdana"/>
              <a:sym typeface="Verdana"/>
            </a:endParaRPr>
          </a:p>
          <a:p>
            <a:pPr indent="0" lvl="0" marL="12700" marR="5080" rtl="0" algn="just">
              <a:lnSpc>
                <a:spcPct val="116500"/>
              </a:lnSpc>
              <a:spcBef>
                <a:spcPts val="1340"/>
              </a:spcBef>
              <a:spcAft>
                <a:spcPts val="0"/>
              </a:spcAft>
              <a:buNone/>
            </a:pPr>
            <a:r>
              <a:rPr lang="en-US" sz="1000">
                <a:latin typeface="Arial"/>
                <a:ea typeface="Arial"/>
                <a:cs typeface="Arial"/>
                <a:sym typeface="Arial"/>
              </a:rPr>
              <a:t>→ </a:t>
            </a:r>
            <a:r>
              <a:rPr lang="en-US" sz="2200">
                <a:latin typeface="Arial"/>
                <a:ea typeface="Arial"/>
                <a:cs typeface="Arial"/>
                <a:sym typeface="Arial"/>
              </a:rPr>
              <a:t>Đồ văn phòng phẩm không yêu cầu bảo trì, sữa chữa nhiều, tốn ít chi phí vận chuyển. Giảm được đáng kể các chi phí liên quan.</a:t>
            </a:r>
            <a:endParaRPr sz="2200">
              <a:latin typeface="Arial"/>
              <a:ea typeface="Arial"/>
              <a:cs typeface="Arial"/>
              <a:sym typeface="Arial"/>
            </a:endParaRPr>
          </a:p>
        </p:txBody>
      </p:sp>
      <p:sp>
        <p:nvSpPr>
          <p:cNvPr id="218" name="Google Shape;218;p11"/>
          <p:cNvSpPr txBox="1"/>
          <p:nvPr/>
        </p:nvSpPr>
        <p:spPr>
          <a:xfrm>
            <a:off x="0" y="772295"/>
            <a:ext cx="2174240" cy="857250"/>
          </a:xfrm>
          <a:prstGeom prst="rect">
            <a:avLst/>
          </a:prstGeom>
          <a:solidFill>
            <a:srgbClr val="4A494A"/>
          </a:solidFill>
          <a:ln>
            <a:noFill/>
          </a:ln>
        </p:spPr>
        <p:txBody>
          <a:bodyPr anchorCtr="0" anchor="t" bIns="0" lIns="0" spcFirstLastPara="1" rIns="0" wrap="square" tIns="233025">
            <a:spAutoFit/>
          </a:bodyPr>
          <a:lstStyle/>
          <a:p>
            <a:pPr indent="0" lvl="0" marL="471805" rtl="0" algn="l">
              <a:lnSpc>
                <a:spcPct val="100000"/>
              </a:lnSpc>
              <a:spcBef>
                <a:spcPts val="0"/>
              </a:spcBef>
              <a:spcAft>
                <a:spcPts val="0"/>
              </a:spcAft>
              <a:buNone/>
            </a:pPr>
            <a:r>
              <a:rPr b="1" lang="en-US" sz="2100">
                <a:solidFill>
                  <a:srgbClr val="FFFFFF"/>
                </a:solidFill>
                <a:latin typeface="Arial"/>
                <a:ea typeface="Arial"/>
                <a:cs typeface="Arial"/>
                <a:sym typeface="Arial"/>
              </a:rPr>
              <a:t>CATEGORY</a:t>
            </a:r>
            <a:endParaRPr sz="2100">
              <a:latin typeface="Arial"/>
              <a:ea typeface="Arial"/>
              <a:cs typeface="Arial"/>
              <a:sym typeface="Arial"/>
            </a:endParaRPr>
          </a:p>
        </p:txBody>
      </p:sp>
      <p:sp>
        <p:nvSpPr>
          <p:cNvPr id="219" name="Google Shape;219;p11"/>
          <p:cNvSpPr txBox="1"/>
          <p:nvPr>
            <p:ph type="title"/>
          </p:nvPr>
        </p:nvSpPr>
        <p:spPr>
          <a:xfrm>
            <a:off x="870524" y="107981"/>
            <a:ext cx="1585595" cy="36068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12"/>
          <p:cNvGrpSpPr/>
          <p:nvPr/>
        </p:nvGrpSpPr>
        <p:grpSpPr>
          <a:xfrm>
            <a:off x="240156" y="1932029"/>
            <a:ext cx="12473294" cy="3095609"/>
            <a:chOff x="240156" y="1932029"/>
            <a:chExt cx="12473294" cy="3095609"/>
          </a:xfrm>
        </p:grpSpPr>
        <p:pic>
          <p:nvPicPr>
            <p:cNvPr id="225" name="Google Shape;225;p12"/>
            <p:cNvPicPr preferRelativeResize="0"/>
            <p:nvPr/>
          </p:nvPicPr>
          <p:blipFill rotWithShape="1">
            <a:blip r:embed="rId3">
              <a:alphaModFix/>
            </a:blip>
            <a:srcRect b="0" l="0" r="0" t="0"/>
            <a:stretch/>
          </p:blipFill>
          <p:spPr>
            <a:xfrm>
              <a:off x="240156" y="1932029"/>
              <a:ext cx="5248290" cy="3095609"/>
            </a:xfrm>
            <a:prstGeom prst="rect">
              <a:avLst/>
            </a:prstGeom>
            <a:noFill/>
            <a:ln>
              <a:noFill/>
            </a:ln>
          </p:spPr>
        </p:pic>
        <p:pic>
          <p:nvPicPr>
            <p:cNvPr id="226" name="Google Shape;226;p12"/>
            <p:cNvPicPr preferRelativeResize="0"/>
            <p:nvPr/>
          </p:nvPicPr>
          <p:blipFill rotWithShape="1">
            <a:blip r:embed="rId4">
              <a:alphaModFix/>
            </a:blip>
            <a:srcRect b="0" l="0" r="0" t="0"/>
            <a:stretch/>
          </p:blipFill>
          <p:spPr>
            <a:xfrm>
              <a:off x="5636361" y="1950280"/>
              <a:ext cx="7077089" cy="3076559"/>
            </a:xfrm>
            <a:prstGeom prst="rect">
              <a:avLst/>
            </a:prstGeom>
            <a:noFill/>
            <a:ln>
              <a:noFill/>
            </a:ln>
          </p:spPr>
        </p:pic>
      </p:grpSp>
      <p:sp>
        <p:nvSpPr>
          <p:cNvPr id="227" name="Google Shape;227;p12"/>
          <p:cNvSpPr txBox="1"/>
          <p:nvPr/>
        </p:nvSpPr>
        <p:spPr>
          <a:xfrm>
            <a:off x="0" y="657136"/>
            <a:ext cx="2174240" cy="857250"/>
          </a:xfrm>
          <a:prstGeom prst="rect">
            <a:avLst/>
          </a:prstGeom>
          <a:solidFill>
            <a:srgbClr val="4A494A"/>
          </a:solidFill>
          <a:ln>
            <a:noFill/>
          </a:ln>
        </p:spPr>
        <p:txBody>
          <a:bodyPr anchorCtr="0" anchor="t" bIns="0" lIns="0" spcFirstLastPara="1" rIns="0" wrap="square" tIns="233025">
            <a:spAutoFit/>
          </a:bodyPr>
          <a:lstStyle/>
          <a:p>
            <a:pPr indent="0" lvl="0" marL="471805" rtl="0" algn="l">
              <a:lnSpc>
                <a:spcPct val="100000"/>
              </a:lnSpc>
              <a:spcBef>
                <a:spcPts val="0"/>
              </a:spcBef>
              <a:spcAft>
                <a:spcPts val="0"/>
              </a:spcAft>
              <a:buNone/>
            </a:pPr>
            <a:r>
              <a:rPr b="1" lang="en-US" sz="2100">
                <a:solidFill>
                  <a:srgbClr val="FFFFFF"/>
                </a:solidFill>
                <a:latin typeface="Arial"/>
                <a:ea typeface="Arial"/>
                <a:cs typeface="Arial"/>
                <a:sym typeface="Arial"/>
              </a:rPr>
              <a:t>LOCATION</a:t>
            </a:r>
            <a:endParaRPr sz="2100">
              <a:latin typeface="Arial"/>
              <a:ea typeface="Arial"/>
              <a:cs typeface="Arial"/>
              <a:sym typeface="Arial"/>
            </a:endParaRPr>
          </a:p>
        </p:txBody>
      </p:sp>
      <p:sp>
        <p:nvSpPr>
          <p:cNvPr id="228" name="Google Shape;228;p12"/>
          <p:cNvSpPr txBox="1"/>
          <p:nvPr/>
        </p:nvSpPr>
        <p:spPr>
          <a:xfrm>
            <a:off x="1892680" y="5382050"/>
            <a:ext cx="14506575" cy="2810510"/>
          </a:xfrm>
          <a:prstGeom prst="rect">
            <a:avLst/>
          </a:prstGeom>
          <a:solidFill>
            <a:srgbClr val="FFFFFF"/>
          </a:solidFill>
          <a:ln cap="flat" cmpd="sng" w="19000">
            <a:solidFill>
              <a:srgbClr val="000000"/>
            </a:solidFill>
            <a:prstDash val="solid"/>
            <a:round/>
            <a:headEnd len="sm" w="sm" type="none"/>
            <a:tailEnd len="sm" w="sm" type="none"/>
          </a:ln>
        </p:spPr>
        <p:txBody>
          <a:bodyPr anchorCtr="0" anchor="t" bIns="0" lIns="0" spcFirstLastPara="1" rIns="0" wrap="square" tIns="175875">
            <a:spAutoFit/>
          </a:bodyPr>
          <a:lstStyle/>
          <a:p>
            <a:pPr indent="0" lvl="0" marL="158115" rtl="0" algn="l">
              <a:lnSpc>
                <a:spcPct val="100000"/>
              </a:lnSpc>
              <a:spcBef>
                <a:spcPts val="0"/>
              </a:spcBef>
              <a:spcAft>
                <a:spcPts val="0"/>
              </a:spcAft>
              <a:buNone/>
            </a:pPr>
            <a:r>
              <a:rPr lang="en-US" sz="2000">
                <a:latin typeface="Verdana"/>
                <a:ea typeface="Verdana"/>
                <a:cs typeface="Verdana"/>
                <a:sym typeface="Verdana"/>
              </a:rPr>
              <a:t>Tỷ lệ doanh thu của công ty đến từ các quốc gia không có sự biến động nhiều qua các năm.</a:t>
            </a:r>
            <a:endParaRPr sz="2000">
              <a:latin typeface="Verdana"/>
              <a:ea typeface="Verdana"/>
              <a:cs typeface="Verdana"/>
              <a:sym typeface="Verdana"/>
            </a:endParaRPr>
          </a:p>
          <a:p>
            <a:pPr indent="0" lvl="0" marL="0" rtl="0" algn="l">
              <a:lnSpc>
                <a:spcPct val="100000"/>
              </a:lnSpc>
              <a:spcBef>
                <a:spcPts val="345"/>
              </a:spcBef>
              <a:spcAft>
                <a:spcPts val="0"/>
              </a:spcAft>
              <a:buNone/>
            </a:pPr>
            <a:r>
              <a:t/>
            </a:r>
            <a:endParaRPr sz="2000">
              <a:latin typeface="Verdana"/>
              <a:ea typeface="Verdana"/>
              <a:cs typeface="Verdana"/>
              <a:sym typeface="Verdana"/>
            </a:endParaRPr>
          </a:p>
          <a:p>
            <a:pPr indent="0" lvl="0" marL="158115" marR="90805" rtl="0" algn="l">
              <a:lnSpc>
                <a:spcPct val="115599"/>
              </a:lnSpc>
              <a:spcBef>
                <a:spcPts val="0"/>
              </a:spcBef>
              <a:spcAft>
                <a:spcPts val="0"/>
              </a:spcAft>
              <a:buNone/>
            </a:pPr>
            <a:r>
              <a:rPr lang="en-US" sz="2000">
                <a:latin typeface="Verdana"/>
                <a:ea typeface="Verdana"/>
                <a:cs typeface="Verdana"/>
                <a:sym typeface="Verdana"/>
              </a:rPr>
              <a:t>Thị trường lớn của công ty đa số là các quốc gia phát triển (Mỹ, Anh Pháp,...). Nơi có nền kinh tế ổn định và thu nhập cao.</a:t>
            </a:r>
            <a:endParaRPr sz="2000">
              <a:latin typeface="Verdana"/>
              <a:ea typeface="Verdana"/>
              <a:cs typeface="Verdana"/>
              <a:sym typeface="Verdana"/>
            </a:endParaRPr>
          </a:p>
          <a:p>
            <a:pPr indent="0" lvl="0" marL="0" rtl="0" algn="l">
              <a:lnSpc>
                <a:spcPct val="100000"/>
              </a:lnSpc>
              <a:spcBef>
                <a:spcPts val="345"/>
              </a:spcBef>
              <a:spcAft>
                <a:spcPts val="0"/>
              </a:spcAft>
              <a:buNone/>
            </a:pPr>
            <a:r>
              <a:t/>
            </a:r>
            <a:endParaRPr sz="2000">
              <a:latin typeface="Verdana"/>
              <a:ea typeface="Verdana"/>
              <a:cs typeface="Verdana"/>
              <a:sym typeface="Verdana"/>
            </a:endParaRPr>
          </a:p>
          <a:p>
            <a:pPr indent="0" lvl="0" marL="158115" marR="90805" rtl="0" algn="l">
              <a:lnSpc>
                <a:spcPct val="115599"/>
              </a:lnSpc>
              <a:spcBef>
                <a:spcPts val="0"/>
              </a:spcBef>
              <a:spcAft>
                <a:spcPts val="0"/>
              </a:spcAft>
              <a:buNone/>
            </a:pPr>
            <a:r>
              <a:rPr lang="en-US" sz="2000">
                <a:latin typeface="Verdana"/>
                <a:ea typeface="Verdana"/>
                <a:cs typeface="Verdana"/>
                <a:sym typeface="Verdana"/>
              </a:rPr>
              <a:t>Công ty có sự đa dạng hóa trong việc phân phối sản phẩm giúp giảm rủi ro và đảm bảo sự ổn định trong doanh thu của công ty.</a:t>
            </a:r>
            <a:endParaRPr sz="2000">
              <a:latin typeface="Verdana"/>
              <a:ea typeface="Verdana"/>
              <a:cs typeface="Verdana"/>
              <a:sym typeface="Verdana"/>
            </a:endParaRPr>
          </a:p>
        </p:txBody>
      </p:sp>
      <p:grpSp>
        <p:nvGrpSpPr>
          <p:cNvPr id="229" name="Google Shape;229;p12"/>
          <p:cNvGrpSpPr/>
          <p:nvPr/>
        </p:nvGrpSpPr>
        <p:grpSpPr>
          <a:xfrm>
            <a:off x="-15794" y="0"/>
            <a:ext cx="18067481" cy="5026224"/>
            <a:chOff x="-15794" y="0"/>
            <a:chExt cx="18067481" cy="5026224"/>
          </a:xfrm>
        </p:grpSpPr>
        <p:pic>
          <p:nvPicPr>
            <p:cNvPr id="230" name="Google Shape;230;p12"/>
            <p:cNvPicPr preferRelativeResize="0"/>
            <p:nvPr/>
          </p:nvPicPr>
          <p:blipFill rotWithShape="1">
            <a:blip r:embed="rId5">
              <a:alphaModFix/>
            </a:blip>
            <a:srcRect b="0" l="0" r="0" t="0"/>
            <a:stretch/>
          </p:blipFill>
          <p:spPr>
            <a:xfrm>
              <a:off x="12717688" y="1968684"/>
              <a:ext cx="5333999" cy="3057540"/>
            </a:xfrm>
            <a:prstGeom prst="rect">
              <a:avLst/>
            </a:prstGeom>
            <a:noFill/>
            <a:ln>
              <a:noFill/>
            </a:ln>
          </p:spPr>
        </p:pic>
        <p:sp>
          <p:nvSpPr>
            <p:cNvPr id="231" name="Google Shape;231;p12"/>
            <p:cNvSpPr/>
            <p:nvPr/>
          </p:nvSpPr>
          <p:spPr>
            <a:xfrm flipH="1">
              <a:off x="-15794" y="0"/>
              <a:ext cx="45719" cy="628650"/>
            </a:xfrm>
            <a:custGeom>
              <a:rect b="b" l="l" r="r" t="t"/>
              <a:pathLst>
                <a:path extrusionOk="0" h="628650" w="3267075">
                  <a:moveTo>
                    <a:pt x="0" y="0"/>
                  </a:moveTo>
                  <a:lnTo>
                    <a:pt x="3266907" y="0"/>
                  </a:lnTo>
                  <a:lnTo>
                    <a:pt x="3266907"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32" name="Google Shape;232;p12"/>
          <p:cNvSpPr txBox="1"/>
          <p:nvPr/>
        </p:nvSpPr>
        <p:spPr>
          <a:xfrm>
            <a:off x="1888519" y="8555319"/>
            <a:ext cx="14506575" cy="1400810"/>
          </a:xfrm>
          <a:prstGeom prst="rect">
            <a:avLst/>
          </a:prstGeom>
          <a:solidFill>
            <a:srgbClr val="FFFFFF"/>
          </a:solidFill>
          <a:ln cap="flat" cmpd="sng" w="19025">
            <a:solidFill>
              <a:srgbClr val="000000"/>
            </a:solidFill>
            <a:prstDash val="solid"/>
            <a:round/>
            <a:headEnd len="sm" w="sm" type="none"/>
            <a:tailEnd len="sm" w="sm" type="none"/>
          </a:ln>
        </p:spPr>
        <p:txBody>
          <a:bodyPr anchorCtr="0" anchor="t" bIns="0" lIns="0" spcFirstLastPara="1" rIns="0" wrap="square" tIns="128250">
            <a:spAutoFit/>
          </a:bodyPr>
          <a:lstStyle/>
          <a:p>
            <a:pPr indent="0" lvl="0" marL="158115" marR="90805" rtl="0" algn="just">
              <a:lnSpc>
                <a:spcPct val="115599"/>
              </a:lnSpc>
              <a:spcBef>
                <a:spcPts val="0"/>
              </a:spcBef>
              <a:spcAft>
                <a:spcPts val="0"/>
              </a:spcAft>
              <a:buNone/>
            </a:pPr>
            <a:r>
              <a:rPr lang="en-US" sz="2000">
                <a:latin typeface="Verdana"/>
                <a:ea typeface="Verdana"/>
                <a:cs typeface="Verdana"/>
                <a:sym typeface="Verdana"/>
              </a:rPr>
              <a:t>Tuy nhiên, công ty vẫn nên tìm kiếm thêm thị trường khác có tiềm năng phát triển. Phát triển phân phối sản phẩm đến các </a:t>
            </a:r>
            <a:r>
              <a:rPr lang="en-US" sz="2000">
                <a:solidFill>
                  <a:srgbClr val="EB1B24"/>
                </a:solidFill>
                <a:latin typeface="Verdana"/>
                <a:ea typeface="Verdana"/>
                <a:cs typeface="Verdana"/>
                <a:sym typeface="Verdana"/>
              </a:rPr>
              <a:t>khu vực mới như châu Phi, các quốc gia châu Á</a:t>
            </a:r>
            <a:r>
              <a:rPr lang="en-US" sz="2000">
                <a:latin typeface="Verdana"/>
                <a:ea typeface="Verdana"/>
                <a:cs typeface="Verdana"/>
                <a:sym typeface="Verdana"/>
              </a:rPr>
              <a:t>, nơi có mât độ dân số đông và nhu cầu ngày càng cao.</a:t>
            </a:r>
            <a:endParaRPr sz="2000">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p:nvPr/>
        </p:nvSpPr>
        <p:spPr>
          <a:xfrm>
            <a:off x="0" y="795330"/>
            <a:ext cx="3124200" cy="857250"/>
          </a:xfrm>
          <a:custGeom>
            <a:rect b="b" l="l" r="r" t="t"/>
            <a:pathLst>
              <a:path extrusionOk="0" h="857250" w="2510155">
                <a:moveTo>
                  <a:pt x="0" y="857249"/>
                </a:moveTo>
                <a:lnTo>
                  <a:pt x="0" y="0"/>
                </a:lnTo>
                <a:lnTo>
                  <a:pt x="2509957" y="0"/>
                </a:lnTo>
                <a:lnTo>
                  <a:pt x="2509957" y="857249"/>
                </a:lnTo>
                <a:lnTo>
                  <a:pt x="0" y="857249"/>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8" name="Google Shape;238;p13"/>
          <p:cNvSpPr txBox="1"/>
          <p:nvPr/>
        </p:nvSpPr>
        <p:spPr>
          <a:xfrm>
            <a:off x="538000" y="1016024"/>
            <a:ext cx="2134235" cy="345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100">
                <a:solidFill>
                  <a:srgbClr val="FFFFFF"/>
                </a:solidFill>
                <a:latin typeface="Arial"/>
                <a:ea typeface="Arial"/>
                <a:cs typeface="Arial"/>
                <a:sym typeface="Arial"/>
              </a:rPr>
              <a:t>SHIPPING MODE</a:t>
            </a:r>
            <a:endParaRPr sz="2100">
              <a:latin typeface="Arial"/>
              <a:ea typeface="Arial"/>
              <a:cs typeface="Arial"/>
              <a:sym typeface="Arial"/>
            </a:endParaRPr>
          </a:p>
        </p:txBody>
      </p:sp>
      <p:sp>
        <p:nvSpPr>
          <p:cNvPr id="239" name="Google Shape;239;p13"/>
          <p:cNvSpPr txBox="1"/>
          <p:nvPr/>
        </p:nvSpPr>
        <p:spPr>
          <a:xfrm>
            <a:off x="10479461" y="7626898"/>
            <a:ext cx="3559800" cy="1359000"/>
          </a:xfrm>
          <a:prstGeom prst="rect">
            <a:avLst/>
          </a:prstGeom>
          <a:noFill/>
          <a:ln>
            <a:noFill/>
          </a:ln>
        </p:spPr>
        <p:txBody>
          <a:bodyPr anchorCtr="0" anchor="t" bIns="0" lIns="0" spcFirstLastPara="1" rIns="0" wrap="square" tIns="50800">
            <a:spAutoFit/>
          </a:bodyPr>
          <a:lstStyle/>
          <a:p>
            <a:pPr indent="0" lvl="0" marL="12700" rtl="0" algn="l">
              <a:lnSpc>
                <a:spcPct val="100000"/>
              </a:lnSpc>
              <a:spcBef>
                <a:spcPts val="0"/>
              </a:spcBef>
              <a:spcAft>
                <a:spcPts val="0"/>
              </a:spcAft>
              <a:buNone/>
            </a:pPr>
            <a:r>
              <a:rPr i="1" lang="en-US" sz="1500">
                <a:solidFill>
                  <a:srgbClr val="446B9D"/>
                </a:solidFill>
                <a:latin typeface="Verdana"/>
                <a:ea typeface="Verdana"/>
                <a:cs typeface="Verdana"/>
                <a:sym typeface="Verdana"/>
              </a:rPr>
              <a:t>Chú thích:</a:t>
            </a:r>
            <a:endParaRPr sz="1500">
              <a:latin typeface="Verdana"/>
              <a:ea typeface="Verdana"/>
              <a:cs typeface="Verdana"/>
              <a:sym typeface="Verdana"/>
            </a:endParaRPr>
          </a:p>
          <a:p>
            <a:pPr indent="0" lvl="0" marL="12700" marR="5080" rtl="0" algn="l">
              <a:lnSpc>
                <a:spcPct val="116700"/>
              </a:lnSpc>
              <a:spcBef>
                <a:spcPts val="0"/>
              </a:spcBef>
              <a:spcAft>
                <a:spcPts val="0"/>
              </a:spcAft>
              <a:buNone/>
            </a:pPr>
            <a:r>
              <a:rPr lang="en-US" sz="1500">
                <a:latin typeface="Verdana"/>
                <a:ea typeface="Verdana"/>
                <a:cs typeface="Verdana"/>
                <a:sym typeface="Verdana"/>
              </a:rPr>
              <a:t>Same day: giao hàng cùng ngày First class: sau hàng sau 1-3 ngày Second class: giao hàng sau 3-6 ngày Standard: giao hàng sau 6-15 ngày</a:t>
            </a:r>
            <a:endParaRPr sz="1500">
              <a:latin typeface="Verdana"/>
              <a:ea typeface="Verdana"/>
              <a:cs typeface="Verdana"/>
              <a:sym typeface="Verdana"/>
            </a:endParaRPr>
          </a:p>
        </p:txBody>
      </p:sp>
      <p:sp>
        <p:nvSpPr>
          <p:cNvPr id="240" name="Google Shape;240;p13"/>
          <p:cNvSpPr/>
          <p:nvPr/>
        </p:nvSpPr>
        <p:spPr>
          <a:xfrm>
            <a:off x="10380447" y="4576998"/>
            <a:ext cx="6700520" cy="1559560"/>
          </a:xfrm>
          <a:custGeom>
            <a:rect b="b" l="l" r="r" t="t"/>
            <a:pathLst>
              <a:path extrusionOk="0" h="1559560" w="6700519">
                <a:moveTo>
                  <a:pt x="5055556" y="1559556"/>
                </a:moveTo>
                <a:lnTo>
                  <a:pt x="96956" y="1559556"/>
                </a:lnTo>
                <a:lnTo>
                  <a:pt x="59216" y="1551934"/>
                </a:lnTo>
                <a:lnTo>
                  <a:pt x="28397" y="1531148"/>
                </a:lnTo>
                <a:lnTo>
                  <a:pt x="7619" y="1500317"/>
                </a:lnTo>
                <a:lnTo>
                  <a:pt x="0" y="1462563"/>
                </a:lnTo>
                <a:lnTo>
                  <a:pt x="0" y="96996"/>
                </a:lnTo>
                <a:lnTo>
                  <a:pt x="7619" y="59240"/>
                </a:lnTo>
                <a:lnTo>
                  <a:pt x="28397" y="28409"/>
                </a:lnTo>
                <a:lnTo>
                  <a:pt x="59216" y="7622"/>
                </a:lnTo>
                <a:lnTo>
                  <a:pt x="96956" y="0"/>
                </a:lnTo>
                <a:lnTo>
                  <a:pt x="6603473" y="0"/>
                </a:lnTo>
                <a:lnTo>
                  <a:pt x="6641213" y="7622"/>
                </a:lnTo>
                <a:lnTo>
                  <a:pt x="6672034" y="28409"/>
                </a:lnTo>
                <a:lnTo>
                  <a:pt x="6692815" y="59240"/>
                </a:lnTo>
                <a:lnTo>
                  <a:pt x="6700435" y="96996"/>
                </a:lnTo>
                <a:lnTo>
                  <a:pt x="6700435" y="1072038"/>
                </a:lnTo>
                <a:lnTo>
                  <a:pt x="6692815" y="1109792"/>
                </a:lnTo>
                <a:lnTo>
                  <a:pt x="6641213" y="1161409"/>
                </a:lnTo>
                <a:lnTo>
                  <a:pt x="6603473" y="1169031"/>
                </a:lnTo>
                <a:lnTo>
                  <a:pt x="5249472" y="1169031"/>
                </a:lnTo>
                <a:lnTo>
                  <a:pt x="5211732" y="1176655"/>
                </a:lnTo>
                <a:lnTo>
                  <a:pt x="5180911" y="1197444"/>
                </a:lnTo>
                <a:lnTo>
                  <a:pt x="5160130" y="1228278"/>
                </a:lnTo>
                <a:lnTo>
                  <a:pt x="5152509" y="1266034"/>
                </a:lnTo>
                <a:lnTo>
                  <a:pt x="5152509" y="1462563"/>
                </a:lnTo>
                <a:lnTo>
                  <a:pt x="5144890" y="1500317"/>
                </a:lnTo>
                <a:lnTo>
                  <a:pt x="5124113" y="1531148"/>
                </a:lnTo>
                <a:lnTo>
                  <a:pt x="5093295" y="1551934"/>
                </a:lnTo>
                <a:lnTo>
                  <a:pt x="5055556" y="1559556"/>
                </a:lnTo>
                <a:close/>
              </a:path>
            </a:pathLst>
          </a:custGeom>
          <a:solidFill>
            <a:srgbClr val="F5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1" name="Google Shape;241;p13"/>
          <p:cNvSpPr txBox="1"/>
          <p:nvPr/>
        </p:nvSpPr>
        <p:spPr>
          <a:xfrm>
            <a:off x="10479461" y="1760604"/>
            <a:ext cx="6505500" cy="4282800"/>
          </a:xfrm>
          <a:prstGeom prst="rect">
            <a:avLst/>
          </a:prstGeom>
          <a:noFill/>
          <a:ln>
            <a:noFill/>
          </a:ln>
        </p:spPr>
        <p:txBody>
          <a:bodyPr anchorCtr="0" anchor="t" bIns="0" lIns="0" spcFirstLastPara="1" rIns="0" wrap="square" tIns="16500">
            <a:spAutoFit/>
          </a:bodyPr>
          <a:lstStyle/>
          <a:p>
            <a:pPr indent="0" lvl="0" marL="12700" rtl="0" algn="just">
              <a:lnSpc>
                <a:spcPct val="100000"/>
              </a:lnSpc>
              <a:spcBef>
                <a:spcPts val="0"/>
              </a:spcBef>
              <a:spcAft>
                <a:spcPts val="0"/>
              </a:spcAft>
              <a:buNone/>
            </a:pPr>
            <a:r>
              <a:rPr b="1" lang="en-US" sz="4050">
                <a:latin typeface="Arial"/>
                <a:ea typeface="Arial"/>
                <a:cs typeface="Arial"/>
                <a:sym typeface="Arial"/>
              </a:rPr>
              <a:t>Hình thức giao hàng</a:t>
            </a:r>
            <a:endParaRPr sz="4050">
              <a:latin typeface="Arial"/>
              <a:ea typeface="Arial"/>
              <a:cs typeface="Arial"/>
              <a:sym typeface="Arial"/>
            </a:endParaRPr>
          </a:p>
          <a:p>
            <a:pPr indent="0" lvl="0" marL="12700" marR="250190" rtl="0" algn="just">
              <a:lnSpc>
                <a:spcPct val="115599"/>
              </a:lnSpc>
              <a:spcBef>
                <a:spcPts val="2255"/>
              </a:spcBef>
              <a:spcAft>
                <a:spcPts val="0"/>
              </a:spcAft>
              <a:buNone/>
            </a:pPr>
            <a:r>
              <a:rPr lang="en-US" sz="2000">
                <a:latin typeface="Verdana"/>
                <a:ea typeface="Verdana"/>
                <a:cs typeface="Verdana"/>
                <a:sym typeface="Verdana"/>
              </a:rPr>
              <a:t>Hình thức giao hàng tiêu chuẩn chiếm tỷ trọng cao nhất. Tuy nhiên đây cũng là hình thức giao hàng bị trễ nhiều nhất và làm ảnh </a:t>
            </a:r>
            <a:r>
              <a:rPr lang="en-US" sz="2000">
                <a:latin typeface="Verdana"/>
                <a:ea typeface="Verdana"/>
                <a:cs typeface="Verdana"/>
                <a:sym typeface="Verdana"/>
              </a:rPr>
              <a:t>hưởng</a:t>
            </a:r>
            <a:r>
              <a:rPr lang="en-US" sz="2000">
                <a:latin typeface="Verdana"/>
                <a:ea typeface="Verdana"/>
                <a:cs typeface="Verdana"/>
                <a:sym typeface="Verdana"/>
              </a:rPr>
              <a:t> đến cảm nhận của khách hàng.</a:t>
            </a:r>
            <a:endParaRPr sz="2000">
              <a:latin typeface="Verdana"/>
              <a:ea typeface="Verdana"/>
              <a:cs typeface="Verdana"/>
              <a:sym typeface="Verdana"/>
            </a:endParaRPr>
          </a:p>
          <a:p>
            <a:pPr indent="0" lvl="0" marL="0" rtl="0" algn="l">
              <a:lnSpc>
                <a:spcPct val="100000"/>
              </a:lnSpc>
              <a:spcBef>
                <a:spcPts val="780"/>
              </a:spcBef>
              <a:spcAft>
                <a:spcPts val="0"/>
              </a:spcAft>
              <a:buNone/>
            </a:pPr>
            <a:r>
              <a:t/>
            </a:r>
            <a:endParaRPr sz="2000">
              <a:latin typeface="Verdana"/>
              <a:ea typeface="Verdana"/>
              <a:cs typeface="Verdana"/>
              <a:sym typeface="Verdana"/>
            </a:endParaRPr>
          </a:p>
          <a:p>
            <a:pPr indent="0" lvl="0" marL="12700" marR="5080" rtl="0" algn="just">
              <a:lnSpc>
                <a:spcPct val="116500"/>
              </a:lnSpc>
              <a:spcBef>
                <a:spcPts val="0"/>
              </a:spcBef>
              <a:spcAft>
                <a:spcPts val="0"/>
              </a:spcAft>
              <a:buNone/>
            </a:pPr>
            <a:r>
              <a:rPr lang="en-US" sz="1000">
                <a:latin typeface="Arial"/>
                <a:ea typeface="Arial"/>
                <a:cs typeface="Arial"/>
                <a:sym typeface="Arial"/>
              </a:rPr>
              <a:t>→ </a:t>
            </a:r>
            <a:r>
              <a:rPr lang="en-US" sz="2200">
                <a:latin typeface="Arial"/>
                <a:ea typeface="Arial"/>
                <a:cs typeface="Arial"/>
                <a:sym typeface="Arial"/>
              </a:rPr>
              <a:t>Quá tải trong khâu vận chuyển theo dịch vụ giao hàng tiêu chuẩn. Đầu tư vào hình thức giao hàng  này  nhiều  hơn  nhằm  cải  thiện  chất  lượng dịch vụ giao hàng để tăng trải nghiệm.</a:t>
            </a:r>
            <a:endParaRPr sz="2200">
              <a:latin typeface="Arial"/>
              <a:ea typeface="Arial"/>
              <a:cs typeface="Arial"/>
              <a:sym typeface="Arial"/>
            </a:endParaRPr>
          </a:p>
        </p:txBody>
      </p:sp>
      <p:grpSp>
        <p:nvGrpSpPr>
          <p:cNvPr id="242" name="Google Shape;242;p13"/>
          <p:cNvGrpSpPr/>
          <p:nvPr/>
        </p:nvGrpSpPr>
        <p:grpSpPr>
          <a:xfrm>
            <a:off x="1419154" y="2477368"/>
            <a:ext cx="8110544" cy="6777852"/>
            <a:chOff x="1419154" y="2477368"/>
            <a:chExt cx="8110544" cy="6777852"/>
          </a:xfrm>
        </p:grpSpPr>
        <p:pic>
          <p:nvPicPr>
            <p:cNvPr id="243" name="Google Shape;243;p13"/>
            <p:cNvPicPr preferRelativeResize="0"/>
            <p:nvPr/>
          </p:nvPicPr>
          <p:blipFill rotWithShape="1">
            <a:blip r:embed="rId3">
              <a:alphaModFix/>
            </a:blip>
            <a:srcRect b="0" l="0" r="0" t="0"/>
            <a:stretch/>
          </p:blipFill>
          <p:spPr>
            <a:xfrm>
              <a:off x="1419154" y="5097231"/>
              <a:ext cx="8110544" cy="4157989"/>
            </a:xfrm>
            <a:prstGeom prst="rect">
              <a:avLst/>
            </a:prstGeom>
            <a:noFill/>
            <a:ln>
              <a:noFill/>
            </a:ln>
          </p:spPr>
        </p:pic>
        <p:pic>
          <p:nvPicPr>
            <p:cNvPr id="244" name="Google Shape;244;p13"/>
            <p:cNvPicPr preferRelativeResize="0"/>
            <p:nvPr/>
          </p:nvPicPr>
          <p:blipFill rotWithShape="1">
            <a:blip r:embed="rId4">
              <a:alphaModFix/>
            </a:blip>
            <a:srcRect b="0" l="0" r="0" t="0"/>
            <a:stretch/>
          </p:blipFill>
          <p:spPr>
            <a:xfrm>
              <a:off x="1419154" y="2477368"/>
              <a:ext cx="8110255" cy="2572033"/>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14"/>
          <p:cNvGrpSpPr/>
          <p:nvPr/>
        </p:nvGrpSpPr>
        <p:grpSpPr>
          <a:xfrm>
            <a:off x="0" y="751514"/>
            <a:ext cx="16552568" cy="9343003"/>
            <a:chOff x="0" y="751514"/>
            <a:chExt cx="16552568" cy="9343003"/>
          </a:xfrm>
        </p:grpSpPr>
        <p:sp>
          <p:nvSpPr>
            <p:cNvPr id="250" name="Google Shape;250;p14"/>
            <p:cNvSpPr/>
            <p:nvPr/>
          </p:nvSpPr>
          <p:spPr>
            <a:xfrm>
              <a:off x="0" y="751514"/>
              <a:ext cx="3110230" cy="857250"/>
            </a:xfrm>
            <a:custGeom>
              <a:rect b="b" l="l" r="r" t="t"/>
              <a:pathLst>
                <a:path extrusionOk="0" h="857250" w="3110230">
                  <a:moveTo>
                    <a:pt x="0" y="857250"/>
                  </a:moveTo>
                  <a:lnTo>
                    <a:pt x="0" y="0"/>
                  </a:lnTo>
                  <a:lnTo>
                    <a:pt x="3109939" y="0"/>
                  </a:lnTo>
                  <a:lnTo>
                    <a:pt x="3109939" y="857250"/>
                  </a:lnTo>
                  <a:lnTo>
                    <a:pt x="0" y="857250"/>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51" name="Google Shape;251;p14"/>
            <p:cNvPicPr preferRelativeResize="0"/>
            <p:nvPr/>
          </p:nvPicPr>
          <p:blipFill rotWithShape="1">
            <a:blip r:embed="rId3">
              <a:alphaModFix/>
            </a:blip>
            <a:srcRect b="0" l="0" r="0" t="0"/>
            <a:stretch/>
          </p:blipFill>
          <p:spPr>
            <a:xfrm>
              <a:off x="1731669" y="1731580"/>
              <a:ext cx="14820899" cy="8362937"/>
            </a:xfrm>
            <a:prstGeom prst="rect">
              <a:avLst/>
            </a:prstGeom>
            <a:noFill/>
            <a:ln>
              <a:noFill/>
            </a:ln>
          </p:spPr>
        </p:pic>
      </p:grpSp>
      <p:sp>
        <p:nvSpPr>
          <p:cNvPr id="252" name="Google Shape;252;p14"/>
          <p:cNvSpPr txBox="1"/>
          <p:nvPr/>
        </p:nvSpPr>
        <p:spPr>
          <a:xfrm>
            <a:off x="538000" y="972211"/>
            <a:ext cx="2795905" cy="345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100">
                <a:solidFill>
                  <a:srgbClr val="FFFFFF"/>
                </a:solidFill>
                <a:latin typeface="Arial"/>
                <a:ea typeface="Arial"/>
                <a:cs typeface="Arial"/>
                <a:sym typeface="Arial"/>
              </a:rPr>
              <a:t>RECOMMENDATIONS</a:t>
            </a:r>
            <a:endParaRPr sz="21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nvSpPr>
        <p:spPr>
          <a:xfrm>
            <a:off x="645647" y="1972429"/>
            <a:ext cx="361950" cy="7365365"/>
          </a:xfrm>
          <a:prstGeom prst="rect">
            <a:avLst/>
          </a:prstGeom>
          <a:noFill/>
          <a:ln>
            <a:noFill/>
          </a:ln>
        </p:spPr>
        <p:txBody>
          <a:bodyPr anchorCtr="0" anchor="t" bIns="0" lIns="0" spcFirstLastPara="1" rIns="0" wrap="square" tIns="1250">
            <a:spAutoFit/>
          </a:bodyPr>
          <a:lstStyle/>
          <a:p>
            <a:pPr indent="0" lvl="0" marL="0" rtl="0" algn="ctr">
              <a:lnSpc>
                <a:spcPct val="100000"/>
              </a:lnSpc>
              <a:spcBef>
                <a:spcPts val="0"/>
              </a:spcBef>
              <a:spcAft>
                <a:spcPts val="0"/>
              </a:spcAft>
              <a:buNone/>
            </a:pPr>
            <a:r>
              <a:rPr b="1" lang="en-US" sz="2000">
                <a:latin typeface="Trebuchet MS"/>
                <a:ea typeface="Trebuchet MS"/>
                <a:cs typeface="Trebuchet MS"/>
                <a:sym typeface="Trebuchet MS"/>
              </a:rPr>
              <a:t>No</a:t>
            </a:r>
            <a:endParaRPr sz="2000">
              <a:latin typeface="Trebuchet MS"/>
              <a:ea typeface="Trebuchet MS"/>
              <a:cs typeface="Trebuchet MS"/>
              <a:sym typeface="Trebuchet MS"/>
            </a:endParaRPr>
          </a:p>
          <a:p>
            <a:pPr indent="0" lvl="0" marL="0" rtl="0" algn="l">
              <a:lnSpc>
                <a:spcPct val="100000"/>
              </a:lnSpc>
              <a:spcBef>
                <a:spcPts val="2205"/>
              </a:spcBef>
              <a:spcAft>
                <a:spcPts val="0"/>
              </a:spcAft>
              <a:buNone/>
            </a:pPr>
            <a:r>
              <a:t/>
            </a:r>
            <a:endParaRPr sz="2000">
              <a:latin typeface="Trebuchet MS"/>
              <a:ea typeface="Trebuchet MS"/>
              <a:cs typeface="Trebuchet MS"/>
              <a:sym typeface="Trebuchet MS"/>
            </a:endParaRPr>
          </a:p>
          <a:p>
            <a:pPr indent="0" lvl="0" marL="0" rtl="0" algn="ctr">
              <a:lnSpc>
                <a:spcPct val="100000"/>
              </a:lnSpc>
              <a:spcBef>
                <a:spcPts val="0"/>
              </a:spcBef>
              <a:spcAft>
                <a:spcPts val="0"/>
              </a:spcAft>
              <a:buNone/>
            </a:pPr>
            <a:r>
              <a:rPr lang="en-US" sz="1200">
                <a:latin typeface="Verdana"/>
                <a:ea typeface="Verdana"/>
                <a:cs typeface="Verdana"/>
                <a:sym typeface="Verdana"/>
              </a:rPr>
              <a:t>1</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365"/>
              </a:spcBef>
              <a:spcAft>
                <a:spcPts val="0"/>
              </a:spcAft>
              <a:buNone/>
            </a:pPr>
            <a:r>
              <a:t/>
            </a:r>
            <a:endParaRPr sz="1200">
              <a:latin typeface="Verdana"/>
              <a:ea typeface="Verdana"/>
              <a:cs typeface="Verdana"/>
              <a:sym typeface="Verdana"/>
            </a:endParaRPr>
          </a:p>
          <a:p>
            <a:pPr indent="0" lvl="0" marL="0" rtl="0" algn="ctr">
              <a:lnSpc>
                <a:spcPct val="100000"/>
              </a:lnSpc>
              <a:spcBef>
                <a:spcPts val="0"/>
              </a:spcBef>
              <a:spcAft>
                <a:spcPts val="0"/>
              </a:spcAft>
              <a:buNone/>
            </a:pPr>
            <a:r>
              <a:rPr lang="en-US" sz="1200">
                <a:latin typeface="Verdana"/>
                <a:ea typeface="Verdana"/>
                <a:cs typeface="Verdana"/>
                <a:sym typeface="Verdana"/>
              </a:rPr>
              <a:t>2</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110"/>
              </a:spcBef>
              <a:spcAft>
                <a:spcPts val="0"/>
              </a:spcAft>
              <a:buNone/>
            </a:pPr>
            <a:r>
              <a:t/>
            </a:r>
            <a:endParaRPr sz="1200">
              <a:latin typeface="Verdana"/>
              <a:ea typeface="Verdana"/>
              <a:cs typeface="Verdana"/>
              <a:sym typeface="Verdana"/>
            </a:endParaRPr>
          </a:p>
          <a:p>
            <a:pPr indent="0" lvl="0" marL="0" rtl="0" algn="ctr">
              <a:lnSpc>
                <a:spcPct val="100000"/>
              </a:lnSpc>
              <a:spcBef>
                <a:spcPts val="5"/>
              </a:spcBef>
              <a:spcAft>
                <a:spcPts val="0"/>
              </a:spcAft>
              <a:buNone/>
            </a:pPr>
            <a:r>
              <a:rPr lang="en-US" sz="1200">
                <a:latin typeface="Verdana"/>
                <a:ea typeface="Verdana"/>
                <a:cs typeface="Verdana"/>
                <a:sym typeface="Verdana"/>
              </a:rPr>
              <a:t>3</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50"/>
              </a:spcBef>
              <a:spcAft>
                <a:spcPts val="0"/>
              </a:spcAft>
              <a:buNone/>
            </a:pPr>
            <a:r>
              <a:t/>
            </a:r>
            <a:endParaRPr sz="1200">
              <a:latin typeface="Verdana"/>
              <a:ea typeface="Verdana"/>
              <a:cs typeface="Verdana"/>
              <a:sym typeface="Verdana"/>
            </a:endParaRPr>
          </a:p>
          <a:p>
            <a:pPr indent="0" lvl="0" marL="0" rtl="0" algn="ctr">
              <a:lnSpc>
                <a:spcPct val="100000"/>
              </a:lnSpc>
              <a:spcBef>
                <a:spcPts val="0"/>
              </a:spcBef>
              <a:spcAft>
                <a:spcPts val="0"/>
              </a:spcAft>
              <a:buNone/>
            </a:pPr>
            <a:r>
              <a:rPr lang="en-US" sz="1200">
                <a:latin typeface="Verdana"/>
                <a:ea typeface="Verdana"/>
                <a:cs typeface="Verdana"/>
                <a:sym typeface="Verdana"/>
              </a:rPr>
              <a:t>4</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050"/>
              </a:spcBef>
              <a:spcAft>
                <a:spcPts val="0"/>
              </a:spcAft>
              <a:buNone/>
            </a:pPr>
            <a:r>
              <a:t/>
            </a:r>
            <a:endParaRPr sz="1200">
              <a:latin typeface="Verdana"/>
              <a:ea typeface="Verdana"/>
              <a:cs typeface="Verdana"/>
              <a:sym typeface="Verdana"/>
            </a:endParaRPr>
          </a:p>
          <a:p>
            <a:pPr indent="0" lvl="0" marL="0" rtl="0" algn="ctr">
              <a:lnSpc>
                <a:spcPct val="100000"/>
              </a:lnSpc>
              <a:spcBef>
                <a:spcPts val="0"/>
              </a:spcBef>
              <a:spcAft>
                <a:spcPts val="0"/>
              </a:spcAft>
              <a:buNone/>
            </a:pPr>
            <a:r>
              <a:rPr lang="en-US" sz="1200">
                <a:latin typeface="Verdana"/>
                <a:ea typeface="Verdana"/>
                <a:cs typeface="Verdana"/>
                <a:sym typeface="Verdana"/>
              </a:rPr>
              <a:t>5</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200"/>
              </a:spcBef>
              <a:spcAft>
                <a:spcPts val="0"/>
              </a:spcAft>
              <a:buNone/>
            </a:pPr>
            <a:r>
              <a:t/>
            </a:r>
            <a:endParaRPr sz="1200">
              <a:latin typeface="Verdana"/>
              <a:ea typeface="Verdana"/>
              <a:cs typeface="Verdana"/>
              <a:sym typeface="Verdana"/>
            </a:endParaRPr>
          </a:p>
          <a:p>
            <a:pPr indent="0" lvl="0" marL="0" rtl="0" algn="ctr">
              <a:lnSpc>
                <a:spcPct val="100000"/>
              </a:lnSpc>
              <a:spcBef>
                <a:spcPts val="0"/>
              </a:spcBef>
              <a:spcAft>
                <a:spcPts val="0"/>
              </a:spcAft>
              <a:buNone/>
            </a:pPr>
            <a:r>
              <a:rPr lang="en-US" sz="1200">
                <a:latin typeface="Verdana"/>
                <a:ea typeface="Verdana"/>
                <a:cs typeface="Verdana"/>
                <a:sym typeface="Verdana"/>
              </a:rPr>
              <a:t>6</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570"/>
              </a:spcBef>
              <a:spcAft>
                <a:spcPts val="0"/>
              </a:spcAft>
              <a:buNone/>
            </a:pPr>
            <a:r>
              <a:t/>
            </a:r>
            <a:endParaRPr sz="1200">
              <a:latin typeface="Verdana"/>
              <a:ea typeface="Verdana"/>
              <a:cs typeface="Verdana"/>
              <a:sym typeface="Verdana"/>
            </a:endParaRPr>
          </a:p>
          <a:p>
            <a:pPr indent="0" lvl="0" marL="0" rtl="0" algn="ctr">
              <a:lnSpc>
                <a:spcPct val="100000"/>
              </a:lnSpc>
              <a:spcBef>
                <a:spcPts val="0"/>
              </a:spcBef>
              <a:spcAft>
                <a:spcPts val="0"/>
              </a:spcAft>
              <a:buNone/>
            </a:pPr>
            <a:r>
              <a:rPr lang="en-US" sz="1200">
                <a:latin typeface="Verdana"/>
                <a:ea typeface="Verdana"/>
                <a:cs typeface="Verdana"/>
                <a:sym typeface="Verdana"/>
              </a:rPr>
              <a:t>7</a:t>
            </a:r>
            <a:endParaRPr sz="1200">
              <a:latin typeface="Verdana"/>
              <a:ea typeface="Verdana"/>
              <a:cs typeface="Verdana"/>
              <a:sym typeface="Verdana"/>
            </a:endParaRPr>
          </a:p>
        </p:txBody>
      </p:sp>
      <p:sp>
        <p:nvSpPr>
          <p:cNvPr id="258" name="Google Shape;258;p15"/>
          <p:cNvSpPr txBox="1"/>
          <p:nvPr/>
        </p:nvSpPr>
        <p:spPr>
          <a:xfrm>
            <a:off x="1435071" y="1956431"/>
            <a:ext cx="4157345" cy="7486015"/>
          </a:xfrm>
          <a:prstGeom prst="rect">
            <a:avLst/>
          </a:prstGeom>
          <a:noFill/>
          <a:ln>
            <a:noFill/>
          </a:ln>
        </p:spPr>
        <p:txBody>
          <a:bodyPr anchorCtr="0" anchor="t" bIns="0" lIns="0" spcFirstLastPara="1" rIns="0" wrap="square" tIns="17125">
            <a:spAutoFit/>
          </a:bodyPr>
          <a:lstStyle/>
          <a:p>
            <a:pPr indent="0" lvl="0" marL="0" rtl="0" algn="ctr">
              <a:lnSpc>
                <a:spcPct val="100000"/>
              </a:lnSpc>
              <a:spcBef>
                <a:spcPts val="0"/>
              </a:spcBef>
              <a:spcAft>
                <a:spcPts val="0"/>
              </a:spcAft>
              <a:buNone/>
            </a:pPr>
            <a:r>
              <a:rPr b="1" lang="en-US" sz="2000">
                <a:latin typeface="Trebuchet MS"/>
                <a:ea typeface="Trebuchet MS"/>
                <a:cs typeface="Trebuchet MS"/>
                <a:sym typeface="Trebuchet MS"/>
              </a:rPr>
              <a:t>V</a:t>
            </a:r>
            <a:r>
              <a:rPr b="1" lang="en-US" sz="2000">
                <a:latin typeface="Noto Sans"/>
                <a:ea typeface="Noto Sans"/>
                <a:cs typeface="Noto Sans"/>
                <a:sym typeface="Noto Sans"/>
              </a:rPr>
              <a:t>ấ</a:t>
            </a:r>
            <a:r>
              <a:rPr b="1" lang="en-US" sz="2000">
                <a:latin typeface="Trebuchet MS"/>
                <a:ea typeface="Trebuchet MS"/>
                <a:cs typeface="Trebuchet MS"/>
                <a:sym typeface="Trebuchet MS"/>
              </a:rPr>
              <a:t>n đ</a:t>
            </a:r>
            <a:r>
              <a:rPr b="1" lang="en-US" sz="2000">
                <a:latin typeface="Noto Sans"/>
                <a:ea typeface="Noto Sans"/>
                <a:cs typeface="Noto Sans"/>
                <a:sym typeface="Noto Sans"/>
              </a:rPr>
              <a:t>ề</a:t>
            </a:r>
            <a:endParaRPr sz="2000">
              <a:latin typeface="Noto Sans"/>
              <a:ea typeface="Noto Sans"/>
              <a:cs typeface="Noto Sans"/>
              <a:sym typeface="Noto Sans"/>
            </a:endParaRPr>
          </a:p>
          <a:p>
            <a:pPr indent="0" lvl="0" marL="0" rtl="0" algn="l">
              <a:lnSpc>
                <a:spcPct val="100000"/>
              </a:lnSpc>
              <a:spcBef>
                <a:spcPts val="1800"/>
              </a:spcBef>
              <a:spcAft>
                <a:spcPts val="0"/>
              </a:spcAft>
              <a:buNone/>
            </a:pPr>
            <a:r>
              <a:t/>
            </a:r>
            <a:endParaRPr sz="2000">
              <a:latin typeface="Noto Sans"/>
              <a:ea typeface="Noto Sans"/>
              <a:cs typeface="Noto Sans"/>
              <a:sym typeface="Noto Sans"/>
            </a:endParaRPr>
          </a:p>
          <a:p>
            <a:pPr indent="0" lvl="0" marL="0" rtl="0" algn="l">
              <a:lnSpc>
                <a:spcPct val="100000"/>
              </a:lnSpc>
              <a:spcBef>
                <a:spcPts val="5"/>
              </a:spcBef>
              <a:spcAft>
                <a:spcPts val="0"/>
              </a:spcAft>
              <a:buNone/>
            </a:pPr>
            <a:r>
              <a:rPr lang="en-US" sz="1200">
                <a:latin typeface="Verdana"/>
                <a:ea typeface="Verdana"/>
                <a:cs typeface="Verdana"/>
                <a:sym typeface="Verdana"/>
              </a:rPr>
              <a:t>Doanh thu Q1 năm sau giảm so với Q4 năm trước</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785"/>
              </a:spcBef>
              <a:spcAft>
                <a:spcPts val="0"/>
              </a:spcAft>
              <a:buNone/>
            </a:pPr>
            <a:r>
              <a:t/>
            </a:r>
            <a:endParaRPr sz="1200">
              <a:latin typeface="Verdana"/>
              <a:ea typeface="Verdana"/>
              <a:cs typeface="Verdana"/>
              <a:sym typeface="Verdana"/>
            </a:endParaRPr>
          </a:p>
          <a:p>
            <a:pPr indent="0" lvl="0" marL="0" rtl="0" algn="l">
              <a:lnSpc>
                <a:spcPct val="114599"/>
              </a:lnSpc>
              <a:spcBef>
                <a:spcPts val="0"/>
              </a:spcBef>
              <a:spcAft>
                <a:spcPts val="0"/>
              </a:spcAft>
              <a:buNone/>
            </a:pPr>
            <a:r>
              <a:rPr lang="en-US" sz="1200">
                <a:latin typeface="Verdana"/>
                <a:ea typeface="Verdana"/>
                <a:cs typeface="Verdana"/>
                <a:sym typeface="Verdana"/>
              </a:rPr>
              <a:t>Doanh thu và lợi nhuận của các sản phẩm điện tử và nội thất cao</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29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US" sz="1200">
                <a:latin typeface="Verdana"/>
                <a:ea typeface="Verdana"/>
                <a:cs typeface="Verdana"/>
                <a:sym typeface="Verdana"/>
              </a:rPr>
              <a:t>Lợi nhuận của sản phẩm "Tables" âm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575"/>
              </a:spcBef>
              <a:spcAft>
                <a:spcPts val="0"/>
              </a:spcAft>
              <a:buNone/>
            </a:pPr>
            <a:r>
              <a:t/>
            </a:r>
            <a:endParaRPr sz="1200">
              <a:latin typeface="Verdana"/>
              <a:ea typeface="Verdana"/>
              <a:cs typeface="Verdana"/>
              <a:sym typeface="Verdana"/>
            </a:endParaRPr>
          </a:p>
          <a:p>
            <a:pPr indent="0" lvl="0" marL="0" rtl="0" algn="l">
              <a:lnSpc>
                <a:spcPct val="114599"/>
              </a:lnSpc>
              <a:spcBef>
                <a:spcPts val="0"/>
              </a:spcBef>
              <a:spcAft>
                <a:spcPts val="0"/>
              </a:spcAft>
              <a:buNone/>
            </a:pPr>
            <a:r>
              <a:rPr lang="en-US" sz="1200">
                <a:latin typeface="Verdana"/>
                <a:ea typeface="Verdana"/>
                <a:cs typeface="Verdana"/>
                <a:sym typeface="Verdana"/>
              </a:rPr>
              <a:t>Doanh thu thấp, nhưng lợi nhuận cao của ngành hàng đồ văn phòng</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650"/>
              </a:spcBef>
              <a:spcAft>
                <a:spcPts val="0"/>
              </a:spcAft>
              <a:buNone/>
            </a:pPr>
            <a:r>
              <a:t/>
            </a:r>
            <a:endParaRPr sz="1200">
              <a:latin typeface="Verdana"/>
              <a:ea typeface="Verdana"/>
              <a:cs typeface="Verdana"/>
              <a:sym typeface="Verdana"/>
            </a:endParaRPr>
          </a:p>
          <a:p>
            <a:pPr indent="0" lvl="0" marL="0" rtl="0" algn="l">
              <a:lnSpc>
                <a:spcPct val="114599"/>
              </a:lnSpc>
              <a:spcBef>
                <a:spcPts val="0"/>
              </a:spcBef>
              <a:spcAft>
                <a:spcPts val="0"/>
              </a:spcAft>
              <a:buNone/>
            </a:pPr>
            <a:r>
              <a:rPr lang="en-US" sz="1200">
                <a:latin typeface="Verdana"/>
                <a:ea typeface="Verdana"/>
                <a:cs typeface="Verdana"/>
                <a:sym typeface="Verdana"/>
              </a:rPr>
              <a:t>Công ty cần xem xét việc thay đổi hoặc mở rộng thị trường phân phối sản phẩm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375"/>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US" sz="1200">
                <a:latin typeface="Verdana"/>
                <a:ea typeface="Verdana"/>
                <a:cs typeface="Verdana"/>
                <a:sym typeface="Verdana"/>
              </a:rPr>
              <a:t>Tình trạng giao hàng của các hình thức</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990"/>
              </a:spcBef>
              <a:spcAft>
                <a:spcPts val="0"/>
              </a:spcAft>
              <a:buNone/>
            </a:pPr>
            <a:r>
              <a:t/>
            </a:r>
            <a:endParaRPr sz="1200">
              <a:latin typeface="Verdana"/>
              <a:ea typeface="Verdana"/>
              <a:cs typeface="Verdana"/>
              <a:sym typeface="Verdana"/>
            </a:endParaRPr>
          </a:p>
          <a:p>
            <a:pPr indent="0" lvl="0" marL="0" rtl="0" algn="l">
              <a:lnSpc>
                <a:spcPct val="114599"/>
              </a:lnSpc>
              <a:spcBef>
                <a:spcPts val="0"/>
              </a:spcBef>
              <a:spcAft>
                <a:spcPts val="0"/>
              </a:spcAft>
              <a:buNone/>
            </a:pPr>
            <a:r>
              <a:rPr lang="en-US" sz="1200">
                <a:latin typeface="Verdana"/>
                <a:ea typeface="Verdana"/>
                <a:cs typeface="Verdana"/>
                <a:sym typeface="Verdana"/>
              </a:rPr>
              <a:t>Các nhóm khách hàng nào đang mang lại lợi nhuận cho công ty</a:t>
            </a:r>
            <a:endParaRPr sz="1200">
              <a:latin typeface="Verdana"/>
              <a:ea typeface="Verdana"/>
              <a:cs typeface="Verdana"/>
              <a:sym typeface="Verdana"/>
            </a:endParaRPr>
          </a:p>
        </p:txBody>
      </p:sp>
      <p:sp>
        <p:nvSpPr>
          <p:cNvPr id="259" name="Google Shape;259;p15"/>
          <p:cNvSpPr txBox="1"/>
          <p:nvPr/>
        </p:nvSpPr>
        <p:spPr>
          <a:xfrm>
            <a:off x="5982401" y="1972429"/>
            <a:ext cx="5381625" cy="7470140"/>
          </a:xfrm>
          <a:prstGeom prst="rect">
            <a:avLst/>
          </a:prstGeom>
          <a:noFill/>
          <a:ln>
            <a:noFill/>
          </a:ln>
        </p:spPr>
        <p:txBody>
          <a:bodyPr anchorCtr="0" anchor="t" bIns="0" lIns="0" spcFirstLastPara="1" rIns="0" wrap="square" tIns="1250">
            <a:spAutoFit/>
          </a:bodyPr>
          <a:lstStyle/>
          <a:p>
            <a:pPr indent="0" lvl="0" marL="0" rtl="0" algn="ctr">
              <a:lnSpc>
                <a:spcPct val="100000"/>
              </a:lnSpc>
              <a:spcBef>
                <a:spcPts val="0"/>
              </a:spcBef>
              <a:spcAft>
                <a:spcPts val="0"/>
              </a:spcAft>
              <a:buNone/>
            </a:pPr>
            <a:r>
              <a:rPr b="1" lang="en-US" sz="2000">
                <a:latin typeface="Trebuchet MS"/>
                <a:ea typeface="Trebuchet MS"/>
                <a:cs typeface="Trebuchet MS"/>
                <a:sym typeface="Trebuchet MS"/>
              </a:rPr>
              <a:t>Insight</a:t>
            </a:r>
            <a:endParaRPr sz="2000">
              <a:latin typeface="Trebuchet MS"/>
              <a:ea typeface="Trebuchet MS"/>
              <a:cs typeface="Trebuchet MS"/>
              <a:sym typeface="Trebuchet MS"/>
            </a:endParaRPr>
          </a:p>
          <a:p>
            <a:pPr indent="0" lvl="0" marL="0" rtl="0" algn="l">
              <a:lnSpc>
                <a:spcPct val="100000"/>
              </a:lnSpc>
              <a:spcBef>
                <a:spcPts val="1170"/>
              </a:spcBef>
              <a:spcAft>
                <a:spcPts val="0"/>
              </a:spcAft>
              <a:buNone/>
            </a:pPr>
            <a:r>
              <a:t/>
            </a:r>
            <a:endParaRPr sz="2000">
              <a:latin typeface="Trebuchet MS"/>
              <a:ea typeface="Trebuchet MS"/>
              <a:cs typeface="Trebuchet MS"/>
              <a:sym typeface="Trebuchet MS"/>
            </a:endParaRPr>
          </a:p>
          <a:p>
            <a:pPr indent="0" lvl="0" marL="0" rtl="0" algn="just">
              <a:lnSpc>
                <a:spcPct val="114599"/>
              </a:lnSpc>
              <a:spcBef>
                <a:spcPts val="0"/>
              </a:spcBef>
              <a:spcAft>
                <a:spcPts val="0"/>
              </a:spcAft>
              <a:buNone/>
            </a:pPr>
            <a:r>
              <a:rPr lang="en-US" sz="1200">
                <a:latin typeface="Verdana"/>
                <a:ea typeface="Verdana"/>
                <a:cs typeface="Verdana"/>
                <a:sym typeface="Verdana"/>
              </a:rPr>
              <a:t>Nhu cầu tiêu dùng cuối năm có xu hướng tăng cao do các dịp nghĩ lễ (Black Friday, Christmas).</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59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Sự phát triển của công nghệ và tiêu chuẩn sống, khiến các loại sản phẩm công nghệ (điện thoại, máy photo,... và các vật trang trí nhà cửa) được ưa chuộng nhiều hơn.</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520"/>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Bàn và ghế là hai sản phẩm thường đi cùng nhau. Có thể giảm giá "tables" (lợi nhuận âm), để kích cầu "Chairs". Kiếm được nhiều lợi nhuận hơn bởi việc giảm giá</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38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Đồ văn phòng phẩm không yêu cầu bảo trì, sữa chữa nhiều, tốn ít chi phí vận chuyển. Giảm được đáng kể các chi phí liên quan.</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45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Thị trường lớn của công ty đa số là các quốc gia phát triển (Mỹ, Anh Pháp,...). Nơi có nền kinh tế ổn định và thu nhập cao.</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Các khu vực mới như châu Phi, các quốc gia châu Á, nơi có mât độ dân số đông và nhu cầu ngày càng cao.</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610"/>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Dịch vụ giao hàng tiêu chuẩn chiếm tỷ lệ lớn nhất. Tuy nhiên, tình trạng giao trễ lại xảy ra nhiều nhất.</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6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Các nhóm khách hàng loyalty, hiberating, promising có xu hướng mang về nhiều doanh thu và cả lợi nhuận.</a:t>
            </a:r>
            <a:endParaRPr sz="1200">
              <a:latin typeface="Verdana"/>
              <a:ea typeface="Verdana"/>
              <a:cs typeface="Verdana"/>
              <a:sym typeface="Verdana"/>
            </a:endParaRPr>
          </a:p>
        </p:txBody>
      </p:sp>
      <p:sp>
        <p:nvSpPr>
          <p:cNvPr id="260" name="Google Shape;260;p15"/>
          <p:cNvSpPr txBox="1"/>
          <p:nvPr/>
        </p:nvSpPr>
        <p:spPr>
          <a:xfrm>
            <a:off x="11754185" y="1972429"/>
            <a:ext cx="5689600" cy="7784465"/>
          </a:xfrm>
          <a:prstGeom prst="rect">
            <a:avLst/>
          </a:prstGeom>
          <a:noFill/>
          <a:ln>
            <a:noFill/>
          </a:ln>
        </p:spPr>
        <p:txBody>
          <a:bodyPr anchorCtr="0" anchor="t" bIns="0" lIns="0" spcFirstLastPara="1" rIns="0" wrap="square" tIns="1250">
            <a:spAutoFit/>
          </a:bodyPr>
          <a:lstStyle/>
          <a:p>
            <a:pPr indent="0" lvl="0" marL="0" rtl="0" algn="ctr">
              <a:lnSpc>
                <a:spcPct val="100000"/>
              </a:lnSpc>
              <a:spcBef>
                <a:spcPts val="0"/>
              </a:spcBef>
              <a:spcAft>
                <a:spcPts val="0"/>
              </a:spcAft>
              <a:buNone/>
            </a:pPr>
            <a:r>
              <a:rPr b="1" lang="en-US" sz="2000">
                <a:latin typeface="Trebuchet MS"/>
                <a:ea typeface="Trebuchet MS"/>
                <a:cs typeface="Trebuchet MS"/>
                <a:sym typeface="Trebuchet MS"/>
              </a:rPr>
              <a:t>Solution</a:t>
            </a:r>
            <a:endParaRPr sz="2000">
              <a:latin typeface="Trebuchet MS"/>
              <a:ea typeface="Trebuchet MS"/>
              <a:cs typeface="Trebuchet MS"/>
              <a:sym typeface="Trebuchet MS"/>
            </a:endParaRPr>
          </a:p>
          <a:p>
            <a:pPr indent="0" lvl="0" marL="0" rtl="0" algn="l">
              <a:lnSpc>
                <a:spcPct val="100000"/>
              </a:lnSpc>
              <a:spcBef>
                <a:spcPts val="1380"/>
              </a:spcBef>
              <a:spcAft>
                <a:spcPts val="0"/>
              </a:spcAft>
              <a:buNone/>
            </a:pPr>
            <a:r>
              <a:t/>
            </a:r>
            <a:endParaRPr sz="2000">
              <a:latin typeface="Trebuchet MS"/>
              <a:ea typeface="Trebuchet MS"/>
              <a:cs typeface="Trebuchet MS"/>
              <a:sym typeface="Trebuchet MS"/>
            </a:endParaRPr>
          </a:p>
          <a:p>
            <a:pPr indent="0" lvl="0" marL="0" rtl="0" algn="l">
              <a:lnSpc>
                <a:spcPct val="100000"/>
              </a:lnSpc>
              <a:spcBef>
                <a:spcPts val="0"/>
              </a:spcBef>
              <a:spcAft>
                <a:spcPts val="0"/>
              </a:spcAft>
              <a:buNone/>
            </a:pPr>
            <a:r>
              <a:rPr lang="en-US" sz="1200">
                <a:latin typeface="Verdana"/>
                <a:ea typeface="Verdana"/>
                <a:cs typeface="Verdana"/>
                <a:sym typeface="Verdana"/>
              </a:rPr>
              <a:t>- Tăng chương trình khuyến mãi, giảm giá vào dịp cuối năm</a:t>
            </a:r>
            <a:endParaRPr sz="1200">
              <a:latin typeface="Verdana"/>
              <a:ea typeface="Verdana"/>
              <a:cs typeface="Verdana"/>
              <a:sym typeface="Verdana"/>
            </a:endParaRPr>
          </a:p>
          <a:p>
            <a:pPr indent="0" lvl="0" marL="0" rtl="0" algn="l">
              <a:lnSpc>
                <a:spcPct val="100000"/>
              </a:lnSpc>
              <a:spcBef>
                <a:spcPts val="210"/>
              </a:spcBef>
              <a:spcAft>
                <a:spcPts val="0"/>
              </a:spcAft>
              <a:buNone/>
            </a:pPr>
            <a:r>
              <a:rPr lang="en-US" sz="1200">
                <a:latin typeface="Verdana"/>
                <a:ea typeface="Verdana"/>
                <a:cs typeface="Verdana"/>
                <a:sym typeface="Verdana"/>
              </a:rPr>
              <a:t>- Chuẩn bị hàng tồn kho cho đợt sales cuối năm.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1420"/>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Tập trung vào những sản phẩm công nghệ có cải tiến mới, cập nhật liên tục xu hướng người tiêu dùng để nhập những loại sản phẩm phù hợp</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29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US" sz="1200">
                <a:latin typeface="Verdana"/>
                <a:ea typeface="Verdana"/>
                <a:cs typeface="Verdana"/>
                <a:sym typeface="Verdana"/>
              </a:rPr>
              <a:t>- Tiếp tục giữ "Tables". Vì nếu bỏ đi, thì có thể tổng lợi nhuận sẽ giảm.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57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Tùy vào mục đích của doanh nghiệp. Nếu muốn tăng lợi nhuận, có thể chú ý hơn ở ngành của sản phẩm này.</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86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US" sz="1200">
                <a:latin typeface="Verdana"/>
                <a:ea typeface="Verdana"/>
                <a:cs typeface="Verdana"/>
                <a:sym typeface="Verdana"/>
              </a:rPr>
              <a:t>- Tập trung vào các thị trường lớn hiện tại.</a:t>
            </a:r>
            <a:endParaRPr sz="1200">
              <a:latin typeface="Verdana"/>
              <a:ea typeface="Verdana"/>
              <a:cs typeface="Verdana"/>
              <a:sym typeface="Verdana"/>
            </a:endParaRPr>
          </a:p>
          <a:p>
            <a:pPr indent="0" lvl="0" marL="0" rtl="0" algn="l">
              <a:lnSpc>
                <a:spcPct val="100000"/>
              </a:lnSpc>
              <a:spcBef>
                <a:spcPts val="210"/>
              </a:spcBef>
              <a:spcAft>
                <a:spcPts val="0"/>
              </a:spcAft>
              <a:buNone/>
            </a:pPr>
            <a:r>
              <a:rPr lang="en-US" sz="1200">
                <a:latin typeface="Verdana"/>
                <a:ea typeface="Verdana"/>
                <a:cs typeface="Verdana"/>
                <a:sym typeface="Verdana"/>
              </a:rPr>
              <a:t>- Tìm kiếm thêm thị trường khác có tiềm năng phát triển.</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795"/>
              </a:spcBef>
              <a:spcAft>
                <a:spcPts val="0"/>
              </a:spcAft>
              <a:buNone/>
            </a:pPr>
            <a:r>
              <a:t/>
            </a:r>
            <a:endParaRPr sz="1200">
              <a:latin typeface="Verdana"/>
              <a:ea typeface="Verdana"/>
              <a:cs typeface="Verdana"/>
              <a:sym typeface="Verdana"/>
            </a:endParaRPr>
          </a:p>
          <a:p>
            <a:pPr indent="0" lvl="0" marL="0" rtl="0" algn="just">
              <a:lnSpc>
                <a:spcPct val="114599"/>
              </a:lnSpc>
              <a:spcBef>
                <a:spcPts val="5"/>
              </a:spcBef>
              <a:spcAft>
                <a:spcPts val="0"/>
              </a:spcAft>
              <a:buNone/>
            </a:pPr>
            <a:r>
              <a:rPr lang="en-US" sz="1200">
                <a:latin typeface="Verdana"/>
                <a:ea typeface="Verdana"/>
                <a:cs typeface="Verdana"/>
                <a:sym typeface="Verdana"/>
              </a:rPr>
              <a:t>Đầu tư vào hình thức giao hàng này nhiều hơn nhằm cải thiện chất lượng dịch vụ giao hàng để tăng trải nghiệm.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605"/>
              </a:spcBef>
              <a:spcAft>
                <a:spcPts val="0"/>
              </a:spcAft>
              <a:buNone/>
            </a:pPr>
            <a:r>
              <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Nên có chính sách ưu đãi và chăm sóc riêng biệt cho các nhóm khách hàng khác nhau.</a:t>
            </a:r>
            <a:endParaRPr sz="1200">
              <a:latin typeface="Verdana"/>
              <a:ea typeface="Verdana"/>
              <a:cs typeface="Verdana"/>
              <a:sym typeface="Verdana"/>
            </a:endParaRPr>
          </a:p>
          <a:p>
            <a:pPr indent="0" lvl="0" marL="0" rtl="0" algn="just">
              <a:lnSpc>
                <a:spcPct val="114599"/>
              </a:lnSpc>
              <a:spcBef>
                <a:spcPts val="0"/>
              </a:spcBef>
              <a:spcAft>
                <a:spcPts val="0"/>
              </a:spcAft>
              <a:buNone/>
            </a:pPr>
            <a:r>
              <a:rPr lang="en-US" sz="1200">
                <a:latin typeface="Verdana"/>
                <a:ea typeface="Verdana"/>
                <a:cs typeface="Verdana"/>
                <a:sym typeface="Verdana"/>
              </a:rPr>
              <a:t>- Tăng cường và duy trì mối quan hệ với khách hàng thông qua các chương trình: membership, khách hàng thân thiết, sản phẩm riêng cho từng nhóm khách hàng.</a:t>
            </a:r>
            <a:endParaRPr sz="1200">
              <a:latin typeface="Verdana"/>
              <a:ea typeface="Verdana"/>
              <a:cs typeface="Verdana"/>
              <a:sym typeface="Verdana"/>
            </a:endParaRPr>
          </a:p>
        </p:txBody>
      </p:sp>
      <p:sp>
        <p:nvSpPr>
          <p:cNvPr id="261" name="Google Shape;261;p15"/>
          <p:cNvSpPr txBox="1"/>
          <p:nvPr/>
        </p:nvSpPr>
        <p:spPr>
          <a:xfrm>
            <a:off x="0" y="751514"/>
            <a:ext cx="3657600" cy="558486"/>
          </a:xfrm>
          <a:prstGeom prst="rect">
            <a:avLst/>
          </a:prstGeom>
          <a:solidFill>
            <a:srgbClr val="4A494A"/>
          </a:solidFill>
          <a:ln>
            <a:noFill/>
          </a:ln>
        </p:spPr>
        <p:txBody>
          <a:bodyPr anchorCtr="0" anchor="t" bIns="0" lIns="0" spcFirstLastPara="1" rIns="0" wrap="square" tIns="233025">
            <a:spAutoFit/>
          </a:bodyPr>
          <a:lstStyle/>
          <a:p>
            <a:pPr indent="0" lvl="0" marL="550545" rtl="0" algn="l">
              <a:lnSpc>
                <a:spcPct val="100000"/>
              </a:lnSpc>
              <a:spcBef>
                <a:spcPts val="0"/>
              </a:spcBef>
              <a:spcAft>
                <a:spcPts val="0"/>
              </a:spcAft>
              <a:buNone/>
            </a:pPr>
            <a:r>
              <a:rPr b="1" lang="en-US" sz="2100">
                <a:solidFill>
                  <a:srgbClr val="FFFFFF"/>
                </a:solidFill>
                <a:latin typeface="Arial"/>
                <a:ea typeface="Arial"/>
                <a:cs typeface="Arial"/>
                <a:sym typeface="Arial"/>
              </a:rPr>
              <a:t>T</a:t>
            </a:r>
            <a:r>
              <a:rPr b="1" lang="en-US" sz="2100">
                <a:solidFill>
                  <a:srgbClr val="FFFFFF"/>
                </a:solidFill>
                <a:latin typeface="Noto Sans"/>
                <a:ea typeface="Noto Sans"/>
                <a:cs typeface="Noto Sans"/>
                <a:sym typeface="Noto Sans"/>
              </a:rPr>
              <a:t>Ổ</a:t>
            </a:r>
            <a:r>
              <a:rPr b="1" lang="en-US" sz="2100">
                <a:solidFill>
                  <a:srgbClr val="FFFFFF"/>
                </a:solidFill>
                <a:latin typeface="Arial"/>
                <a:ea typeface="Arial"/>
                <a:cs typeface="Arial"/>
                <a:sym typeface="Arial"/>
              </a:rPr>
              <a:t>NG K</a:t>
            </a:r>
            <a:r>
              <a:rPr b="1" lang="en-US" sz="2100">
                <a:solidFill>
                  <a:srgbClr val="FFFFFF"/>
                </a:solidFill>
                <a:latin typeface="Noto Sans"/>
                <a:ea typeface="Noto Sans"/>
                <a:cs typeface="Noto Sans"/>
                <a:sym typeface="Noto Sans"/>
              </a:rPr>
              <a:t>Ế</a:t>
            </a:r>
            <a:r>
              <a:rPr b="1" lang="en-US" sz="2100">
                <a:solidFill>
                  <a:srgbClr val="FFFFFF"/>
                </a:solidFill>
                <a:latin typeface="Arial"/>
                <a:ea typeface="Arial"/>
                <a:cs typeface="Arial"/>
                <a:sym typeface="Arial"/>
              </a:rPr>
              <a:t>T</a:t>
            </a:r>
            <a:endParaRPr sz="21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sp>
        <p:nvSpPr>
          <p:cNvPr id="266" name="Google Shape;266;p16"/>
          <p:cNvSpPr txBox="1"/>
          <p:nvPr>
            <p:ph type="title"/>
          </p:nvPr>
        </p:nvSpPr>
        <p:spPr>
          <a:xfrm>
            <a:off x="5168717" y="4360897"/>
            <a:ext cx="7950834" cy="141605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9100">
                <a:latin typeface="Arial Black"/>
                <a:ea typeface="Arial Black"/>
                <a:cs typeface="Arial Black"/>
                <a:sym typeface="Arial Black"/>
              </a:rPr>
              <a:t>THANK YOU</a:t>
            </a:r>
            <a:endParaRPr sz="9100">
              <a:latin typeface="Arial Black"/>
              <a:ea typeface="Arial Black"/>
              <a:cs typeface="Arial Black"/>
              <a:sym typeface="Arial Black"/>
            </a:endParaRPr>
          </a:p>
        </p:txBody>
      </p:sp>
      <p:sp>
        <p:nvSpPr>
          <p:cNvPr id="267" name="Google Shape;267;p16"/>
          <p:cNvSpPr/>
          <p:nvPr/>
        </p:nvSpPr>
        <p:spPr>
          <a:xfrm>
            <a:off x="0" y="9334500"/>
            <a:ext cx="18288000" cy="952500"/>
          </a:xfrm>
          <a:custGeom>
            <a:rect b="b" l="l" r="r" t="t"/>
            <a:pathLst>
              <a:path extrusionOk="0" h="952500" w="18288000">
                <a:moveTo>
                  <a:pt x="0" y="952499"/>
                </a:moveTo>
                <a:lnTo>
                  <a:pt x="0" y="0"/>
                </a:lnTo>
                <a:lnTo>
                  <a:pt x="18288000" y="0"/>
                </a:lnTo>
                <a:lnTo>
                  <a:pt x="18288000" y="952499"/>
                </a:lnTo>
                <a:lnTo>
                  <a:pt x="0" y="952499"/>
                </a:lnTo>
                <a:close/>
              </a:path>
            </a:pathLst>
          </a:custGeom>
          <a:solidFill>
            <a:srgbClr val="9C080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8" name="Google Shape;268;p16"/>
          <p:cNvSpPr/>
          <p:nvPr/>
        </p:nvSpPr>
        <p:spPr>
          <a:xfrm>
            <a:off x="0" y="0"/>
            <a:ext cx="18288000" cy="952500"/>
          </a:xfrm>
          <a:custGeom>
            <a:rect b="b" l="l" r="r" t="t"/>
            <a:pathLst>
              <a:path extrusionOk="0" h="952500" w="18288000">
                <a:moveTo>
                  <a:pt x="18288000" y="952499"/>
                </a:moveTo>
                <a:lnTo>
                  <a:pt x="0" y="952499"/>
                </a:lnTo>
                <a:lnTo>
                  <a:pt x="0" y="0"/>
                </a:lnTo>
                <a:lnTo>
                  <a:pt x="18288000" y="0"/>
                </a:lnTo>
                <a:lnTo>
                  <a:pt x="18288000" y="952499"/>
                </a:lnTo>
                <a:close/>
              </a:path>
            </a:pathLst>
          </a:custGeom>
          <a:solidFill>
            <a:srgbClr val="9C080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p:nvPr/>
        </p:nvSpPr>
        <p:spPr>
          <a:xfrm>
            <a:off x="1337143" y="1698193"/>
            <a:ext cx="15678150" cy="2652395"/>
          </a:xfrm>
          <a:custGeom>
            <a:rect b="b" l="l" r="r" t="t"/>
            <a:pathLst>
              <a:path extrusionOk="0" h="2652395" w="15678150">
                <a:moveTo>
                  <a:pt x="5789149" y="2652397"/>
                </a:moveTo>
                <a:lnTo>
                  <a:pt x="148790" y="2652397"/>
                </a:lnTo>
                <a:lnTo>
                  <a:pt x="101761" y="2644813"/>
                </a:lnTo>
                <a:lnTo>
                  <a:pt x="60916" y="2623696"/>
                </a:lnTo>
                <a:lnTo>
                  <a:pt x="28708" y="2591496"/>
                </a:lnTo>
                <a:lnTo>
                  <a:pt x="7585" y="2550662"/>
                </a:lnTo>
                <a:lnTo>
                  <a:pt x="0" y="2503645"/>
                </a:lnTo>
                <a:lnTo>
                  <a:pt x="0" y="148748"/>
                </a:lnTo>
                <a:lnTo>
                  <a:pt x="7585" y="101732"/>
                </a:lnTo>
                <a:lnTo>
                  <a:pt x="28708" y="60899"/>
                </a:lnTo>
                <a:lnTo>
                  <a:pt x="60916" y="28699"/>
                </a:lnTo>
                <a:lnTo>
                  <a:pt x="101761" y="7583"/>
                </a:lnTo>
                <a:lnTo>
                  <a:pt x="148790" y="0"/>
                </a:lnTo>
                <a:lnTo>
                  <a:pt x="15528945" y="0"/>
                </a:lnTo>
                <a:lnTo>
                  <a:pt x="15575997" y="7583"/>
                </a:lnTo>
                <a:lnTo>
                  <a:pt x="15616852" y="28699"/>
                </a:lnTo>
                <a:lnTo>
                  <a:pt x="15649063" y="60899"/>
                </a:lnTo>
                <a:lnTo>
                  <a:pt x="15670184" y="101732"/>
                </a:lnTo>
                <a:lnTo>
                  <a:pt x="15677768" y="148748"/>
                </a:lnTo>
                <a:lnTo>
                  <a:pt x="15677768" y="1989295"/>
                </a:lnTo>
                <a:lnTo>
                  <a:pt x="15670184" y="2036312"/>
                </a:lnTo>
                <a:lnTo>
                  <a:pt x="15649063" y="2077146"/>
                </a:lnTo>
                <a:lnTo>
                  <a:pt x="15616852" y="2109346"/>
                </a:lnTo>
                <a:lnTo>
                  <a:pt x="15575997" y="2130463"/>
                </a:lnTo>
                <a:lnTo>
                  <a:pt x="15528945" y="2138047"/>
                </a:lnTo>
                <a:lnTo>
                  <a:pt x="6086727" y="2138047"/>
                </a:lnTo>
                <a:lnTo>
                  <a:pt x="6039696" y="2145629"/>
                </a:lnTo>
                <a:lnTo>
                  <a:pt x="5998851" y="2166744"/>
                </a:lnTo>
                <a:lnTo>
                  <a:pt x="5966642" y="2198942"/>
                </a:lnTo>
                <a:lnTo>
                  <a:pt x="5945519" y="2239773"/>
                </a:lnTo>
                <a:lnTo>
                  <a:pt x="5937933" y="2286789"/>
                </a:lnTo>
                <a:lnTo>
                  <a:pt x="5937933" y="2503645"/>
                </a:lnTo>
                <a:lnTo>
                  <a:pt x="5930348" y="2550662"/>
                </a:lnTo>
                <a:lnTo>
                  <a:pt x="5909228" y="2591496"/>
                </a:lnTo>
                <a:lnTo>
                  <a:pt x="5877021" y="2623696"/>
                </a:lnTo>
                <a:lnTo>
                  <a:pt x="5836178" y="2644813"/>
                </a:lnTo>
                <a:lnTo>
                  <a:pt x="5789149" y="265239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6" name="Google Shape;56;p2"/>
          <p:cNvSpPr txBox="1"/>
          <p:nvPr/>
        </p:nvSpPr>
        <p:spPr>
          <a:xfrm>
            <a:off x="1471804" y="1670873"/>
            <a:ext cx="15404465" cy="2597150"/>
          </a:xfrm>
          <a:prstGeom prst="rect">
            <a:avLst/>
          </a:prstGeom>
          <a:noFill/>
          <a:ln>
            <a:noFill/>
          </a:ln>
        </p:spPr>
        <p:txBody>
          <a:bodyPr anchorCtr="0" anchor="t" bIns="0" lIns="0" spcFirstLastPara="1" rIns="0" wrap="square" tIns="12700">
            <a:spAutoFit/>
          </a:bodyPr>
          <a:lstStyle/>
          <a:p>
            <a:pPr indent="0" lvl="0" marL="12700" marR="5080" rtl="0" algn="just">
              <a:lnSpc>
                <a:spcPct val="116399"/>
              </a:lnSpc>
              <a:spcBef>
                <a:spcPts val="0"/>
              </a:spcBef>
              <a:spcAft>
                <a:spcPts val="0"/>
              </a:spcAft>
              <a:buNone/>
            </a:pPr>
            <a:r>
              <a:rPr lang="en-US" sz="2900">
                <a:latin typeface="Verdana"/>
                <a:ea typeface="Verdana"/>
                <a:cs typeface="Verdana"/>
                <a:sym typeface="Verdana"/>
              </a:rPr>
              <a:t>Trong môi trường kinh doanh cạnh tranh khốc liệt hiện nay, việc đổi mới và nâng cao năng lực cạnh tranh của doanh nghiệp là vô cùng quan trọng. Áp dụng phân tích dữ liệu vào kinh doanh giúp doanh nghiệp nắm rõ hiệu quả kinh doanh và tìm ra nhu cầu của khách hàng. Ngoài ra, còn cung cấp insight hữu ích cho việc đề ra chiến lược phát triển hiệu quả.</a:t>
            </a:r>
            <a:endParaRPr sz="2900">
              <a:latin typeface="Verdana"/>
              <a:ea typeface="Verdana"/>
              <a:cs typeface="Verdana"/>
              <a:sym typeface="Verdana"/>
            </a:endParaRPr>
          </a:p>
        </p:txBody>
      </p:sp>
      <p:sp>
        <p:nvSpPr>
          <p:cNvPr id="57" name="Google Shape;57;p2"/>
          <p:cNvSpPr txBox="1"/>
          <p:nvPr/>
        </p:nvSpPr>
        <p:spPr>
          <a:xfrm>
            <a:off x="9730445" y="4598167"/>
            <a:ext cx="2955925" cy="3310890"/>
          </a:xfrm>
          <a:prstGeom prst="rect">
            <a:avLst/>
          </a:prstGeom>
          <a:noFill/>
          <a:ln>
            <a:noFill/>
          </a:ln>
        </p:spPr>
        <p:txBody>
          <a:bodyPr anchorCtr="0" anchor="t" bIns="0" lIns="0" spcFirstLastPara="1" rIns="0" wrap="square" tIns="13950">
            <a:spAutoFit/>
          </a:bodyPr>
          <a:lstStyle/>
          <a:p>
            <a:pPr indent="0" lvl="0" marL="732155" rtl="0" algn="l">
              <a:lnSpc>
                <a:spcPct val="100000"/>
              </a:lnSpc>
              <a:spcBef>
                <a:spcPts val="0"/>
              </a:spcBef>
              <a:spcAft>
                <a:spcPts val="0"/>
              </a:spcAft>
              <a:buNone/>
            </a:pPr>
            <a:r>
              <a:rPr b="1" lang="en-US" sz="6300">
                <a:solidFill>
                  <a:srgbClr val="9C0809"/>
                </a:solidFill>
                <a:latin typeface="Arial"/>
                <a:ea typeface="Arial"/>
                <a:cs typeface="Arial"/>
                <a:sym typeface="Arial"/>
              </a:rPr>
              <a:t>89%</a:t>
            </a:r>
            <a:endParaRPr sz="6300">
              <a:latin typeface="Arial"/>
              <a:ea typeface="Arial"/>
              <a:cs typeface="Arial"/>
              <a:sym typeface="Arial"/>
            </a:endParaRPr>
          </a:p>
          <a:p>
            <a:pPr indent="0" lvl="0" marL="12700" marR="5080" rtl="0" algn="just">
              <a:lnSpc>
                <a:spcPct val="116799"/>
              </a:lnSpc>
              <a:spcBef>
                <a:spcPts val="2170"/>
              </a:spcBef>
              <a:spcAft>
                <a:spcPts val="0"/>
              </a:spcAft>
              <a:buNone/>
            </a:pPr>
            <a:r>
              <a:rPr lang="en-US" sz="2300">
                <a:latin typeface="Verdana"/>
                <a:ea typeface="Verdana"/>
                <a:cs typeface="Verdana"/>
                <a:sym typeface="Verdana"/>
              </a:rPr>
              <a:t>MNCs và tập đoàn lớn đã sử dụng DA vào việc phân tích kinh  doanh  trong công ty</a:t>
            </a:r>
            <a:endParaRPr sz="2300">
              <a:latin typeface="Verdana"/>
              <a:ea typeface="Verdana"/>
              <a:cs typeface="Verdana"/>
              <a:sym typeface="Verdana"/>
            </a:endParaRPr>
          </a:p>
        </p:txBody>
      </p:sp>
      <p:sp>
        <p:nvSpPr>
          <p:cNvPr id="58" name="Google Shape;58;p2"/>
          <p:cNvSpPr txBox="1"/>
          <p:nvPr/>
        </p:nvSpPr>
        <p:spPr>
          <a:xfrm>
            <a:off x="5600191" y="4598167"/>
            <a:ext cx="2955925" cy="3720465"/>
          </a:xfrm>
          <a:prstGeom prst="rect">
            <a:avLst/>
          </a:prstGeom>
          <a:noFill/>
          <a:ln>
            <a:noFill/>
          </a:ln>
        </p:spPr>
        <p:txBody>
          <a:bodyPr anchorCtr="0" anchor="t" bIns="0" lIns="0" spcFirstLastPara="1" rIns="0" wrap="square" tIns="13950">
            <a:spAutoFit/>
          </a:bodyPr>
          <a:lstStyle/>
          <a:p>
            <a:pPr indent="0" lvl="0" marL="247650" rtl="0" algn="l">
              <a:lnSpc>
                <a:spcPct val="100000"/>
              </a:lnSpc>
              <a:spcBef>
                <a:spcPts val="0"/>
              </a:spcBef>
              <a:spcAft>
                <a:spcPts val="0"/>
              </a:spcAft>
              <a:buNone/>
            </a:pPr>
            <a:r>
              <a:rPr b="1" lang="en-US" sz="6300">
                <a:solidFill>
                  <a:srgbClr val="9C0809"/>
                </a:solidFill>
                <a:latin typeface="Arial"/>
                <a:ea typeface="Arial"/>
                <a:cs typeface="Arial"/>
                <a:sym typeface="Arial"/>
              </a:rPr>
              <a:t>2,6 lần</a:t>
            </a:r>
            <a:endParaRPr sz="6300">
              <a:latin typeface="Arial"/>
              <a:ea typeface="Arial"/>
              <a:cs typeface="Arial"/>
              <a:sym typeface="Arial"/>
            </a:endParaRPr>
          </a:p>
          <a:p>
            <a:pPr indent="0" lvl="0" marL="12700" marR="5080" rtl="0" algn="just">
              <a:lnSpc>
                <a:spcPct val="116799"/>
              </a:lnSpc>
              <a:spcBef>
                <a:spcPts val="2170"/>
              </a:spcBef>
              <a:spcAft>
                <a:spcPts val="0"/>
              </a:spcAft>
              <a:buNone/>
            </a:pPr>
            <a:r>
              <a:rPr lang="en-US" sz="2300">
                <a:latin typeface="Verdana"/>
                <a:ea typeface="Verdana"/>
                <a:cs typeface="Verdana"/>
                <a:sym typeface="Verdana"/>
              </a:rPr>
              <a:t>Là doanh thu một doanh  nghiệp  có thể tăng trưởng khi áp dụng hiệu quả DA  vào  quá  trình kinh doanh</a:t>
            </a:r>
            <a:endParaRPr sz="2300">
              <a:latin typeface="Verdana"/>
              <a:ea typeface="Verdana"/>
              <a:cs typeface="Verdana"/>
              <a:sym typeface="Verdana"/>
            </a:endParaRPr>
          </a:p>
        </p:txBody>
      </p:sp>
      <p:sp>
        <p:nvSpPr>
          <p:cNvPr id="59" name="Google Shape;59;p2"/>
          <p:cNvSpPr txBox="1"/>
          <p:nvPr/>
        </p:nvSpPr>
        <p:spPr>
          <a:xfrm>
            <a:off x="1471804" y="4598167"/>
            <a:ext cx="2955900" cy="1675200"/>
          </a:xfrm>
          <a:prstGeom prst="rect">
            <a:avLst/>
          </a:prstGeom>
          <a:noFill/>
          <a:ln>
            <a:noFill/>
          </a:ln>
        </p:spPr>
        <p:txBody>
          <a:bodyPr anchorCtr="0" anchor="t" bIns="0" lIns="0" spcFirstLastPara="1" rIns="0" wrap="square" tIns="13950">
            <a:spAutoFit/>
          </a:bodyPr>
          <a:lstStyle/>
          <a:p>
            <a:pPr indent="0" lvl="0" marL="0" rtl="0" algn="ctr">
              <a:lnSpc>
                <a:spcPct val="100000"/>
              </a:lnSpc>
              <a:spcBef>
                <a:spcPts val="0"/>
              </a:spcBef>
              <a:spcAft>
                <a:spcPts val="0"/>
              </a:spcAft>
              <a:buNone/>
            </a:pPr>
            <a:r>
              <a:rPr b="1" lang="en-US" sz="6300">
                <a:solidFill>
                  <a:srgbClr val="9C0809"/>
                </a:solidFill>
                <a:latin typeface="Arial"/>
                <a:ea typeface="Arial"/>
                <a:cs typeface="Arial"/>
                <a:sym typeface="Arial"/>
              </a:rPr>
              <a:t>800%</a:t>
            </a:r>
            <a:endParaRPr sz="6300">
              <a:latin typeface="Arial"/>
              <a:ea typeface="Arial"/>
              <a:cs typeface="Arial"/>
              <a:sym typeface="Arial"/>
            </a:endParaRPr>
          </a:p>
          <a:p>
            <a:pPr indent="0" lvl="0" marL="0" rtl="0" algn="ctr">
              <a:lnSpc>
                <a:spcPct val="100000"/>
              </a:lnSpc>
              <a:spcBef>
                <a:spcPts val="2630"/>
              </a:spcBef>
              <a:spcAft>
                <a:spcPts val="0"/>
              </a:spcAft>
              <a:buNone/>
            </a:pPr>
            <a:r>
              <a:t/>
            </a:r>
            <a:endParaRPr sz="2300">
              <a:latin typeface="Verdana"/>
              <a:ea typeface="Verdana"/>
              <a:cs typeface="Verdana"/>
              <a:sym typeface="Verdana"/>
            </a:endParaRPr>
          </a:p>
        </p:txBody>
      </p:sp>
      <p:sp>
        <p:nvSpPr>
          <p:cNvPr id="60" name="Google Shape;60;p2"/>
          <p:cNvSpPr txBox="1"/>
          <p:nvPr/>
        </p:nvSpPr>
        <p:spPr>
          <a:xfrm>
            <a:off x="1471800" y="5782500"/>
            <a:ext cx="3211200" cy="2847300"/>
          </a:xfrm>
          <a:prstGeom prst="rect">
            <a:avLst/>
          </a:prstGeom>
          <a:noFill/>
          <a:ln>
            <a:noFill/>
          </a:ln>
        </p:spPr>
        <p:txBody>
          <a:bodyPr anchorCtr="0" anchor="t" bIns="0" lIns="0" spcFirstLastPara="1" rIns="0" wrap="square" tIns="12050">
            <a:spAutoFit/>
          </a:bodyPr>
          <a:lstStyle/>
          <a:p>
            <a:pPr indent="0" lvl="0" marL="0" marR="5080" rtl="0" algn="just">
              <a:lnSpc>
                <a:spcPct val="116799"/>
              </a:lnSpc>
              <a:spcBef>
                <a:spcPts val="0"/>
              </a:spcBef>
              <a:spcAft>
                <a:spcPts val="0"/>
              </a:spcAft>
              <a:buNone/>
            </a:pPr>
            <a:r>
              <a:rPr lang="en-US" sz="2300">
                <a:solidFill>
                  <a:schemeClr val="dk1"/>
                </a:solidFill>
                <a:latin typeface="Verdana"/>
                <a:ea typeface="Verdana"/>
                <a:cs typeface="Verdana"/>
                <a:sym typeface="Verdana"/>
              </a:rPr>
              <a:t> </a:t>
            </a:r>
            <a:r>
              <a:rPr lang="en-US" sz="2300">
                <a:solidFill>
                  <a:schemeClr val="dk1"/>
                </a:solidFill>
                <a:latin typeface="Verdana"/>
                <a:ea typeface="Verdana"/>
                <a:cs typeface="Verdana"/>
                <a:sym typeface="Verdana"/>
              </a:rPr>
              <a:t>Là	 tỷ	suất	chênh lệch lợi nhuận giữa doanh	 nghiệp có</a:t>
            </a:r>
            <a:r>
              <a:rPr lang="en-US" sz="2300">
                <a:latin typeface="Verdana"/>
                <a:ea typeface="Verdana"/>
                <a:cs typeface="Verdana"/>
                <a:sym typeface="Verdana"/>
              </a:rPr>
              <a:t> </a:t>
            </a:r>
            <a:r>
              <a:rPr lang="en-US" sz="2300">
                <a:latin typeface="Verdana"/>
                <a:ea typeface="Verdana"/>
                <a:cs typeface="Verdana"/>
                <a:sym typeface="Verdana"/>
              </a:rPr>
              <a:t>áp  dụng  DA  vào kinh  doanh  so  với các  </a:t>
            </a:r>
            <a:r>
              <a:rPr lang="en-US" sz="2300">
                <a:latin typeface="Verdana"/>
                <a:ea typeface="Verdana"/>
                <a:cs typeface="Verdana"/>
                <a:sym typeface="Verdana"/>
              </a:rPr>
              <a:t>doanh nghiệp</a:t>
            </a:r>
            <a:r>
              <a:rPr lang="en-US" sz="2300">
                <a:latin typeface="Verdana"/>
                <a:ea typeface="Verdana"/>
                <a:cs typeface="Verdana"/>
                <a:sym typeface="Verdana"/>
              </a:rPr>
              <a:t> không áp dụng</a:t>
            </a:r>
            <a:endParaRPr sz="2300">
              <a:latin typeface="Verdana"/>
              <a:ea typeface="Verdana"/>
              <a:cs typeface="Verdana"/>
              <a:sym typeface="Verdana"/>
            </a:endParaRPr>
          </a:p>
        </p:txBody>
      </p:sp>
      <p:sp>
        <p:nvSpPr>
          <p:cNvPr id="61" name="Google Shape;61;p2"/>
          <p:cNvSpPr txBox="1"/>
          <p:nvPr/>
        </p:nvSpPr>
        <p:spPr>
          <a:xfrm>
            <a:off x="13860698" y="4598167"/>
            <a:ext cx="2955900" cy="2029800"/>
          </a:xfrm>
          <a:prstGeom prst="rect">
            <a:avLst/>
          </a:prstGeom>
          <a:noFill/>
          <a:ln>
            <a:noFill/>
          </a:ln>
        </p:spPr>
        <p:txBody>
          <a:bodyPr anchorCtr="0" anchor="t" bIns="0" lIns="0" spcFirstLastPara="1" rIns="0" wrap="square" tIns="13950">
            <a:spAutoFit/>
          </a:bodyPr>
          <a:lstStyle/>
          <a:p>
            <a:pPr indent="0" lvl="0" marL="0" rtl="0" algn="ctr">
              <a:lnSpc>
                <a:spcPct val="100000"/>
              </a:lnSpc>
              <a:spcBef>
                <a:spcPts val="0"/>
              </a:spcBef>
              <a:spcAft>
                <a:spcPts val="0"/>
              </a:spcAft>
              <a:buNone/>
            </a:pPr>
            <a:r>
              <a:rPr b="1" lang="en-US" sz="6300">
                <a:solidFill>
                  <a:srgbClr val="9C0809"/>
                </a:solidFill>
                <a:latin typeface="Arial"/>
                <a:ea typeface="Arial"/>
                <a:cs typeface="Arial"/>
                <a:sym typeface="Arial"/>
              </a:rPr>
              <a:t>75%</a:t>
            </a:r>
            <a:endParaRPr sz="6300">
              <a:latin typeface="Arial"/>
              <a:ea typeface="Arial"/>
              <a:cs typeface="Arial"/>
              <a:sym typeface="Arial"/>
            </a:endParaRPr>
          </a:p>
          <a:p>
            <a:pPr indent="-635" lvl="0" marL="12700" marR="5080" rtl="0" algn="ctr">
              <a:lnSpc>
                <a:spcPct val="116799"/>
              </a:lnSpc>
              <a:spcBef>
                <a:spcPts val="2170"/>
              </a:spcBef>
              <a:spcAft>
                <a:spcPts val="0"/>
              </a:spcAft>
              <a:buNone/>
            </a:pPr>
            <a:r>
              <a:rPr lang="en-US" sz="2300">
                <a:latin typeface="Verdana"/>
                <a:ea typeface="Verdana"/>
                <a:cs typeface="Verdana"/>
                <a:sym typeface="Verdana"/>
              </a:rPr>
              <a:t>Doanh nghiệp báo cáo	rằng	đã	giúp</a:t>
            </a:r>
            <a:endParaRPr sz="2300">
              <a:latin typeface="Verdana"/>
              <a:ea typeface="Verdana"/>
              <a:cs typeface="Verdana"/>
              <a:sym typeface="Verdana"/>
            </a:endParaRPr>
          </a:p>
        </p:txBody>
      </p:sp>
      <p:sp>
        <p:nvSpPr>
          <p:cNvPr id="62" name="Google Shape;62;p2"/>
          <p:cNvSpPr txBox="1"/>
          <p:nvPr/>
        </p:nvSpPr>
        <p:spPr>
          <a:xfrm>
            <a:off x="13860698" y="6654678"/>
            <a:ext cx="2955925" cy="1663700"/>
          </a:xfrm>
          <a:prstGeom prst="rect">
            <a:avLst/>
          </a:prstGeom>
          <a:noFill/>
          <a:ln>
            <a:noFill/>
          </a:ln>
        </p:spPr>
        <p:txBody>
          <a:bodyPr anchorCtr="0" anchor="t" bIns="0" lIns="0" spcFirstLastPara="1" rIns="0" wrap="square" tIns="12050">
            <a:spAutoFit/>
          </a:bodyPr>
          <a:lstStyle/>
          <a:p>
            <a:pPr indent="0" lvl="0" marL="12700" marR="5080" rtl="0" algn="just">
              <a:lnSpc>
                <a:spcPct val="116799"/>
              </a:lnSpc>
              <a:spcBef>
                <a:spcPts val="0"/>
              </a:spcBef>
              <a:spcAft>
                <a:spcPts val="0"/>
              </a:spcAft>
              <a:buNone/>
            </a:pPr>
            <a:r>
              <a:rPr lang="en-US" sz="2300">
                <a:latin typeface="Verdana"/>
                <a:ea typeface="Verdana"/>
                <a:cs typeface="Verdana"/>
                <a:sym typeface="Verdana"/>
              </a:rPr>
              <a:t>họ  tìm  ra  insight tốt  và  chính  xác hơn  khi  áp  dụng DA  vào  quá  trình</a:t>
            </a:r>
            <a:endParaRPr sz="2300">
              <a:latin typeface="Verdana"/>
              <a:ea typeface="Verdana"/>
              <a:cs typeface="Verdana"/>
              <a:sym typeface="Verdana"/>
            </a:endParaRPr>
          </a:p>
        </p:txBody>
      </p:sp>
      <p:sp>
        <p:nvSpPr>
          <p:cNvPr id="63" name="Google Shape;63;p2"/>
          <p:cNvSpPr txBox="1"/>
          <p:nvPr/>
        </p:nvSpPr>
        <p:spPr>
          <a:xfrm>
            <a:off x="13860698" y="8348222"/>
            <a:ext cx="1505585" cy="37973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300">
                <a:latin typeface="Verdana"/>
                <a:ea typeface="Verdana"/>
                <a:cs typeface="Verdana"/>
                <a:sym typeface="Verdana"/>
              </a:rPr>
              <a:t>phân tích.</a:t>
            </a:r>
            <a:endParaRPr sz="23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3"/>
          <p:cNvGrpSpPr/>
          <p:nvPr/>
        </p:nvGrpSpPr>
        <p:grpSpPr>
          <a:xfrm>
            <a:off x="2307729" y="5706846"/>
            <a:ext cx="95250" cy="1200150"/>
            <a:chOff x="2307729" y="5706846"/>
            <a:chExt cx="95250" cy="1200150"/>
          </a:xfrm>
        </p:grpSpPr>
        <p:pic>
          <p:nvPicPr>
            <p:cNvPr id="69" name="Google Shape;69;p3"/>
            <p:cNvPicPr preferRelativeResize="0"/>
            <p:nvPr/>
          </p:nvPicPr>
          <p:blipFill rotWithShape="1">
            <a:blip r:embed="rId3">
              <a:alphaModFix/>
            </a:blip>
            <a:srcRect b="0" l="0" r="0" t="0"/>
            <a:stretch/>
          </p:blipFill>
          <p:spPr>
            <a:xfrm>
              <a:off x="2307729" y="5706846"/>
              <a:ext cx="95250" cy="95250"/>
            </a:xfrm>
            <a:prstGeom prst="rect">
              <a:avLst/>
            </a:prstGeom>
            <a:noFill/>
            <a:ln>
              <a:noFill/>
            </a:ln>
          </p:spPr>
        </p:pic>
        <p:pic>
          <p:nvPicPr>
            <p:cNvPr id="70" name="Google Shape;70;p3"/>
            <p:cNvPicPr preferRelativeResize="0"/>
            <p:nvPr/>
          </p:nvPicPr>
          <p:blipFill rotWithShape="1">
            <a:blip r:embed="rId3">
              <a:alphaModFix/>
            </a:blip>
            <a:srcRect b="0" l="0" r="0" t="0"/>
            <a:stretch/>
          </p:blipFill>
          <p:spPr>
            <a:xfrm>
              <a:off x="2307729" y="6259296"/>
              <a:ext cx="95250" cy="95250"/>
            </a:xfrm>
            <a:prstGeom prst="rect">
              <a:avLst/>
            </a:prstGeom>
            <a:noFill/>
            <a:ln>
              <a:noFill/>
            </a:ln>
          </p:spPr>
        </p:pic>
        <p:pic>
          <p:nvPicPr>
            <p:cNvPr id="71" name="Google Shape;71;p3"/>
            <p:cNvPicPr preferRelativeResize="0"/>
            <p:nvPr/>
          </p:nvPicPr>
          <p:blipFill rotWithShape="1">
            <a:blip r:embed="rId3">
              <a:alphaModFix/>
            </a:blip>
            <a:srcRect b="0" l="0" r="0" t="0"/>
            <a:stretch/>
          </p:blipFill>
          <p:spPr>
            <a:xfrm>
              <a:off x="2307729" y="6811746"/>
              <a:ext cx="95250" cy="95250"/>
            </a:xfrm>
            <a:prstGeom prst="rect">
              <a:avLst/>
            </a:prstGeom>
            <a:noFill/>
            <a:ln>
              <a:noFill/>
            </a:ln>
          </p:spPr>
        </p:pic>
      </p:grpSp>
      <p:sp>
        <p:nvSpPr>
          <p:cNvPr id="72" name="Google Shape;72;p3"/>
          <p:cNvSpPr txBox="1"/>
          <p:nvPr/>
        </p:nvSpPr>
        <p:spPr>
          <a:xfrm>
            <a:off x="1441958" y="1094082"/>
            <a:ext cx="15404400" cy="8209500"/>
          </a:xfrm>
          <a:prstGeom prst="rect">
            <a:avLst/>
          </a:prstGeom>
          <a:noFill/>
          <a:ln>
            <a:noFill/>
          </a:ln>
        </p:spPr>
        <p:txBody>
          <a:bodyPr anchorCtr="0" anchor="t" bIns="0" lIns="0" spcFirstLastPara="1" rIns="0" wrap="square" tIns="12700">
            <a:spAutoFit/>
          </a:bodyPr>
          <a:lstStyle/>
          <a:p>
            <a:pPr indent="0" lvl="0" marL="12700" marR="5080" rtl="0" algn="just">
              <a:lnSpc>
                <a:spcPct val="127299"/>
              </a:lnSpc>
              <a:spcBef>
                <a:spcPts val="0"/>
              </a:spcBef>
              <a:spcAft>
                <a:spcPts val="0"/>
              </a:spcAft>
              <a:buNone/>
            </a:pPr>
            <a:r>
              <a:rPr i="1" lang="en-US" sz="2700">
                <a:latin typeface="Verdana"/>
                <a:ea typeface="Verdana"/>
                <a:cs typeface="Verdana"/>
                <a:sym typeface="Verdana"/>
              </a:rPr>
              <a:t>"Global Superstore, là một doanh nghiệp ảo hoạt động trong lĩnh vực Ecommerce, chuyên cung cấp các sản phẩm công nghệ, nội thất, văn phòng phẩm cho các cá nhân và doanh nghiệp trên toàn thế giới."</a:t>
            </a:r>
            <a:endParaRPr sz="2700">
              <a:latin typeface="Verdana"/>
              <a:ea typeface="Verdana"/>
              <a:cs typeface="Verdana"/>
              <a:sym typeface="Verdana"/>
            </a:endParaRPr>
          </a:p>
          <a:p>
            <a:pPr indent="0" lvl="0" marL="0" rtl="0" algn="l">
              <a:lnSpc>
                <a:spcPct val="100000"/>
              </a:lnSpc>
              <a:spcBef>
                <a:spcPts val="840"/>
              </a:spcBef>
              <a:spcAft>
                <a:spcPts val="0"/>
              </a:spcAft>
              <a:buNone/>
            </a:pPr>
            <a:r>
              <a:t/>
            </a:r>
            <a:endParaRPr sz="2700">
              <a:latin typeface="Verdana"/>
              <a:ea typeface="Verdana"/>
              <a:cs typeface="Verdana"/>
              <a:sym typeface="Verdana"/>
            </a:endParaRPr>
          </a:p>
          <a:p>
            <a:pPr indent="0" lvl="0" marL="12700" marR="5080" rtl="0" algn="just">
              <a:lnSpc>
                <a:spcPct val="127299"/>
              </a:lnSpc>
              <a:spcBef>
                <a:spcPts val="5"/>
              </a:spcBef>
              <a:spcAft>
                <a:spcPts val="0"/>
              </a:spcAft>
              <a:buNone/>
            </a:pPr>
            <a:r>
              <a:rPr lang="en-US" sz="2700">
                <a:latin typeface="Verdana"/>
                <a:ea typeface="Verdana"/>
                <a:cs typeface="Verdana"/>
                <a:sym typeface="Verdana"/>
              </a:rPr>
              <a:t>Tuy nhiên, trong vài năm trở lại đây, CEO của công ty đánh giá hoạt động của công ty chưa được hiệu quả, và có dấu hiệu trì trệ. Họ đang phân vân tại sao </a:t>
            </a:r>
            <a:r>
              <a:rPr i="1" lang="en-US" sz="2700">
                <a:solidFill>
                  <a:srgbClr val="FF3131"/>
                </a:solidFill>
                <a:latin typeface="Verdana"/>
                <a:ea typeface="Verdana"/>
                <a:cs typeface="Verdana"/>
                <a:sym typeface="Verdana"/>
              </a:rPr>
              <a:t>tỷ lệ tăng trưởng thấp</a:t>
            </a:r>
            <a:r>
              <a:rPr lang="en-US" sz="2700">
                <a:latin typeface="Verdana"/>
                <a:ea typeface="Verdana"/>
                <a:cs typeface="Verdana"/>
                <a:sym typeface="Verdana"/>
              </a:rPr>
              <a:t>, </a:t>
            </a:r>
            <a:r>
              <a:rPr i="1" lang="en-US" sz="2700">
                <a:solidFill>
                  <a:srgbClr val="FF3131"/>
                </a:solidFill>
                <a:latin typeface="Verdana"/>
                <a:ea typeface="Verdana"/>
                <a:cs typeface="Verdana"/>
                <a:sym typeface="Verdana"/>
              </a:rPr>
              <a:t>biên lợi nhuận chưa cao</a:t>
            </a:r>
            <a:r>
              <a:rPr lang="en-US" sz="2700">
                <a:latin typeface="Verdana"/>
                <a:ea typeface="Verdana"/>
                <a:cs typeface="Verdana"/>
                <a:sym typeface="Verdana"/>
              </a:rPr>
              <a:t>, tỷ lệ </a:t>
            </a:r>
            <a:r>
              <a:rPr i="1" lang="en-US" sz="2700">
                <a:solidFill>
                  <a:srgbClr val="FF3131"/>
                </a:solidFill>
                <a:latin typeface="Verdana"/>
                <a:ea typeface="Verdana"/>
                <a:cs typeface="Verdana"/>
                <a:sym typeface="Verdana"/>
              </a:rPr>
              <a:t>khách hàng mới giảm</a:t>
            </a:r>
            <a:r>
              <a:rPr lang="en-US" sz="2700">
                <a:latin typeface="Verdana"/>
                <a:ea typeface="Verdana"/>
                <a:cs typeface="Verdana"/>
                <a:sym typeface="Verdana"/>
              </a:rPr>
              <a:t>. Vì vậy, họ cung cấp một bộ dữ liệu bao gồm các thông tin như sau:</a:t>
            </a:r>
            <a:endParaRPr sz="2700">
              <a:latin typeface="Verdana"/>
              <a:ea typeface="Verdana"/>
              <a:cs typeface="Verdana"/>
              <a:sym typeface="Verdana"/>
            </a:endParaRPr>
          </a:p>
          <a:p>
            <a:pPr indent="0" lvl="0" marL="1119505" rtl="0" algn="l">
              <a:lnSpc>
                <a:spcPct val="100000"/>
              </a:lnSpc>
              <a:spcBef>
                <a:spcPts val="1845"/>
              </a:spcBef>
              <a:spcAft>
                <a:spcPts val="0"/>
              </a:spcAft>
              <a:buNone/>
            </a:pPr>
            <a:r>
              <a:rPr lang="en-US" sz="2500">
                <a:latin typeface="Verdana"/>
                <a:ea typeface="Verdana"/>
                <a:cs typeface="Verdana"/>
                <a:sym typeface="Verdana"/>
              </a:rPr>
              <a:t>Thông tin về đơn hàng (Mã đơn, ngày đặt hàng, ngày giao hàng, số lượng, lợi nhuận...)</a:t>
            </a:r>
            <a:endParaRPr sz="2500">
              <a:latin typeface="Verdana"/>
              <a:ea typeface="Verdana"/>
              <a:cs typeface="Verdana"/>
              <a:sym typeface="Verdana"/>
            </a:endParaRPr>
          </a:p>
          <a:p>
            <a:pPr indent="0" lvl="0" marL="1119505" rtl="0" algn="l">
              <a:lnSpc>
                <a:spcPct val="100000"/>
              </a:lnSpc>
              <a:spcBef>
                <a:spcPts val="1350"/>
              </a:spcBef>
              <a:spcAft>
                <a:spcPts val="0"/>
              </a:spcAft>
              <a:buNone/>
            </a:pPr>
            <a:r>
              <a:rPr lang="en-US" sz="2500">
                <a:latin typeface="Verdana"/>
                <a:ea typeface="Verdana"/>
                <a:cs typeface="Verdana"/>
                <a:sym typeface="Verdana"/>
              </a:rPr>
              <a:t>Thông tin về khách hàng (Tên, địa chỉ, quốc gia, khu vực, tệp khách hàng,...)</a:t>
            </a:r>
            <a:endParaRPr sz="2500">
              <a:latin typeface="Verdana"/>
              <a:ea typeface="Verdana"/>
              <a:cs typeface="Verdana"/>
              <a:sym typeface="Verdana"/>
            </a:endParaRPr>
          </a:p>
          <a:p>
            <a:pPr indent="0" lvl="0" marL="1119505" rtl="0" algn="l">
              <a:lnSpc>
                <a:spcPct val="100000"/>
              </a:lnSpc>
              <a:spcBef>
                <a:spcPts val="1350"/>
              </a:spcBef>
              <a:spcAft>
                <a:spcPts val="0"/>
              </a:spcAft>
              <a:buNone/>
            </a:pPr>
            <a:r>
              <a:rPr lang="en-US" sz="2500">
                <a:latin typeface="Verdana"/>
                <a:ea typeface="Verdana"/>
                <a:cs typeface="Verdana"/>
                <a:sym typeface="Verdana"/>
              </a:rPr>
              <a:t>Thông tin về sản phẩm (tên sản phẩm, giá, loại sản phẩm,...)</a:t>
            </a:r>
            <a:endParaRPr sz="2500">
              <a:latin typeface="Verdana"/>
              <a:ea typeface="Verdana"/>
              <a:cs typeface="Verdana"/>
              <a:sym typeface="Verdana"/>
            </a:endParaRPr>
          </a:p>
          <a:p>
            <a:pPr indent="0" lvl="0" marL="0" rtl="0" algn="l">
              <a:lnSpc>
                <a:spcPct val="100000"/>
              </a:lnSpc>
              <a:spcBef>
                <a:spcPts val="2850"/>
              </a:spcBef>
              <a:spcAft>
                <a:spcPts val="0"/>
              </a:spcAft>
              <a:buNone/>
            </a:pPr>
            <a:r>
              <a:t/>
            </a:r>
            <a:endParaRPr sz="2500">
              <a:latin typeface="Verdana"/>
              <a:ea typeface="Verdana"/>
              <a:cs typeface="Verdana"/>
              <a:sym typeface="Verdana"/>
            </a:endParaRPr>
          </a:p>
          <a:p>
            <a:pPr indent="0" lvl="0" marL="12700" rtl="0" algn="l">
              <a:lnSpc>
                <a:spcPct val="100000"/>
              </a:lnSpc>
              <a:spcBef>
                <a:spcPts val="0"/>
              </a:spcBef>
              <a:spcAft>
                <a:spcPts val="0"/>
              </a:spcAft>
              <a:buNone/>
            </a:pPr>
            <a:r>
              <a:rPr lang="en-US" sz="2500">
                <a:solidFill>
                  <a:srgbClr val="135CA0"/>
                </a:solidFill>
                <a:latin typeface="Verdana"/>
                <a:ea typeface="Verdana"/>
                <a:cs typeface="Verdana"/>
                <a:sym typeface="Verdana"/>
              </a:rPr>
              <a:t>Tên bộ dữ liệu: </a:t>
            </a:r>
            <a:r>
              <a:rPr lang="en-US" sz="2500">
                <a:latin typeface="Verdana"/>
                <a:ea typeface="Verdana"/>
                <a:cs typeface="Verdana"/>
                <a:sym typeface="Verdana"/>
              </a:rPr>
              <a:t>Global Super Store Dataset</a:t>
            </a:r>
            <a:endParaRPr sz="2500">
              <a:latin typeface="Verdana"/>
              <a:ea typeface="Verdana"/>
              <a:cs typeface="Verdana"/>
              <a:sym typeface="Verdana"/>
            </a:endParaRPr>
          </a:p>
          <a:p>
            <a:pPr indent="0" lvl="0" marL="12700" rtl="0" algn="l">
              <a:lnSpc>
                <a:spcPct val="100000"/>
              </a:lnSpc>
              <a:spcBef>
                <a:spcPts val="1275"/>
              </a:spcBef>
              <a:spcAft>
                <a:spcPts val="0"/>
              </a:spcAft>
              <a:buNone/>
            </a:pPr>
            <a:r>
              <a:rPr lang="en-US" sz="2500">
                <a:solidFill>
                  <a:srgbClr val="135CA0"/>
                </a:solidFill>
                <a:latin typeface="Verdana"/>
                <a:ea typeface="Verdana"/>
                <a:cs typeface="Verdana"/>
                <a:sym typeface="Verdana"/>
              </a:rPr>
              <a:t>Định dạng dữ liệu: </a:t>
            </a:r>
            <a:r>
              <a:rPr lang="en-US" sz="2500">
                <a:latin typeface="Verdana"/>
                <a:ea typeface="Verdana"/>
                <a:cs typeface="Verdana"/>
                <a:sym typeface="Verdana"/>
              </a:rPr>
              <a:t>.csv</a:t>
            </a:r>
            <a:endParaRPr sz="2500">
              <a:latin typeface="Verdana"/>
              <a:ea typeface="Verdana"/>
              <a:cs typeface="Verdana"/>
              <a:sym typeface="Verdana"/>
            </a:endParaRPr>
          </a:p>
          <a:p>
            <a:pPr indent="0" lvl="0" marL="12700" rtl="0" algn="l">
              <a:lnSpc>
                <a:spcPct val="100000"/>
              </a:lnSpc>
              <a:spcBef>
                <a:spcPts val="1275"/>
              </a:spcBef>
              <a:spcAft>
                <a:spcPts val="0"/>
              </a:spcAft>
              <a:buNone/>
            </a:pPr>
            <a:r>
              <a:rPr lang="en-US" sz="2500">
                <a:solidFill>
                  <a:srgbClr val="135CA0"/>
                </a:solidFill>
                <a:latin typeface="Verdana"/>
                <a:ea typeface="Verdana"/>
                <a:cs typeface="Verdana"/>
                <a:sym typeface="Verdana"/>
              </a:rPr>
              <a:t>Nguồn: </a:t>
            </a:r>
            <a:r>
              <a:rPr lang="en-US" sz="2500">
                <a:latin typeface="Verdana"/>
                <a:ea typeface="Verdana"/>
                <a:cs typeface="Verdana"/>
                <a:sym typeface="Verdana"/>
              </a:rPr>
              <a:t>https://</a:t>
            </a:r>
            <a:r>
              <a:rPr lang="en-US" sz="2500" u="sng">
                <a:solidFill>
                  <a:schemeClr val="hlink"/>
                </a:solidFill>
                <a:latin typeface="Verdana"/>
                <a:ea typeface="Verdana"/>
                <a:cs typeface="Verdana"/>
                <a:sym typeface="Verdana"/>
                <a:hlinkClick r:id="rId4"/>
              </a:rPr>
              <a:t>www.kaggle.com/datasets/apoorvaappz/global-super-store-dataset</a:t>
            </a:r>
            <a:endParaRPr sz="250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4"/>
          <p:cNvPicPr preferRelativeResize="0"/>
          <p:nvPr/>
        </p:nvPicPr>
        <p:blipFill rotWithShape="1">
          <a:blip r:embed="rId3">
            <a:alphaModFix/>
          </a:blip>
          <a:srcRect b="0" l="0" r="0" t="0"/>
          <a:stretch/>
        </p:blipFill>
        <p:spPr>
          <a:xfrm>
            <a:off x="1205048" y="2266705"/>
            <a:ext cx="15878159" cy="6829382"/>
          </a:xfrm>
          <a:prstGeom prst="rect">
            <a:avLst/>
          </a:prstGeom>
          <a:noFill/>
          <a:ln>
            <a:noFill/>
          </a:ln>
        </p:spPr>
      </p:pic>
      <p:sp>
        <p:nvSpPr>
          <p:cNvPr id="78" name="Google Shape;78;p4"/>
          <p:cNvSpPr txBox="1"/>
          <p:nvPr/>
        </p:nvSpPr>
        <p:spPr>
          <a:xfrm>
            <a:off x="0" y="885552"/>
            <a:ext cx="3402965" cy="857250"/>
          </a:xfrm>
          <a:prstGeom prst="rect">
            <a:avLst/>
          </a:prstGeom>
          <a:solidFill>
            <a:srgbClr val="4A494A"/>
          </a:solidFill>
          <a:ln>
            <a:noFill/>
          </a:ln>
        </p:spPr>
        <p:txBody>
          <a:bodyPr anchorCtr="0" anchor="t" bIns="0" lIns="0" spcFirstLastPara="1" rIns="0" wrap="square" tIns="233025">
            <a:spAutoFit/>
          </a:bodyPr>
          <a:lstStyle/>
          <a:p>
            <a:pPr indent="0" lvl="0" marL="179070" rtl="0" algn="l">
              <a:lnSpc>
                <a:spcPct val="100000"/>
              </a:lnSpc>
              <a:spcBef>
                <a:spcPts val="0"/>
              </a:spcBef>
              <a:spcAft>
                <a:spcPts val="0"/>
              </a:spcAft>
              <a:buNone/>
            </a:pPr>
            <a:r>
              <a:rPr b="1" lang="en-US" sz="2100">
                <a:solidFill>
                  <a:srgbClr val="FFFFFF"/>
                </a:solidFill>
                <a:latin typeface="Arial"/>
                <a:ea typeface="Arial"/>
                <a:cs typeface="Arial"/>
                <a:sym typeface="Arial"/>
              </a:rPr>
              <a:t>H</a:t>
            </a:r>
            <a:r>
              <a:rPr b="1" lang="en-US" sz="2100">
                <a:solidFill>
                  <a:srgbClr val="FFFFFF"/>
                </a:solidFill>
                <a:latin typeface="Noto Sans"/>
                <a:ea typeface="Noto Sans"/>
                <a:cs typeface="Noto Sans"/>
                <a:sym typeface="Noto Sans"/>
              </a:rPr>
              <a:t>ƯỚ</a:t>
            </a:r>
            <a:r>
              <a:rPr b="1" lang="en-US" sz="2100">
                <a:solidFill>
                  <a:srgbClr val="FFFFFF"/>
                </a:solidFill>
                <a:latin typeface="Arial"/>
                <a:ea typeface="Arial"/>
                <a:cs typeface="Arial"/>
                <a:sym typeface="Arial"/>
              </a:rPr>
              <a:t>NG PHÂN TÍCH</a:t>
            </a:r>
            <a:endParaRPr sz="21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5"/>
          <p:cNvGrpSpPr/>
          <p:nvPr/>
        </p:nvGrpSpPr>
        <p:grpSpPr>
          <a:xfrm>
            <a:off x="0" y="795329"/>
            <a:ext cx="16723522" cy="7061600"/>
            <a:chOff x="0" y="795329"/>
            <a:chExt cx="16723522" cy="7061600"/>
          </a:xfrm>
        </p:grpSpPr>
        <p:sp>
          <p:nvSpPr>
            <p:cNvPr id="84" name="Google Shape;84;p5"/>
            <p:cNvSpPr/>
            <p:nvPr/>
          </p:nvSpPr>
          <p:spPr>
            <a:xfrm>
              <a:off x="1564629" y="3291016"/>
              <a:ext cx="6797040" cy="3006725"/>
            </a:xfrm>
            <a:custGeom>
              <a:rect b="b" l="l" r="r" t="t"/>
              <a:pathLst>
                <a:path extrusionOk="0" h="3006725" w="6797040">
                  <a:moveTo>
                    <a:pt x="6796878" y="3006699"/>
                  </a:moveTo>
                  <a:lnTo>
                    <a:pt x="0" y="3006699"/>
                  </a:lnTo>
                  <a:lnTo>
                    <a:pt x="0" y="0"/>
                  </a:lnTo>
                  <a:lnTo>
                    <a:pt x="6796878" y="0"/>
                  </a:lnTo>
                  <a:lnTo>
                    <a:pt x="6796878" y="3006699"/>
                  </a:lnTo>
                  <a:close/>
                </a:path>
              </a:pathLst>
            </a:custGeom>
            <a:solidFill>
              <a:srgbClr val="FFFDF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5" name="Google Shape;85;p5"/>
            <p:cNvPicPr preferRelativeResize="0"/>
            <p:nvPr/>
          </p:nvPicPr>
          <p:blipFill rotWithShape="1">
            <a:blip r:embed="rId3">
              <a:alphaModFix/>
            </a:blip>
            <a:srcRect b="0" l="0" r="0" t="0"/>
            <a:stretch/>
          </p:blipFill>
          <p:spPr>
            <a:xfrm>
              <a:off x="5282641" y="3574693"/>
              <a:ext cx="2438399" cy="2438399"/>
            </a:xfrm>
            <a:prstGeom prst="rect">
              <a:avLst/>
            </a:prstGeom>
            <a:noFill/>
            <a:ln>
              <a:noFill/>
            </a:ln>
          </p:spPr>
        </p:pic>
        <p:pic>
          <p:nvPicPr>
            <p:cNvPr id="86" name="Google Shape;86;p5"/>
            <p:cNvPicPr preferRelativeResize="0"/>
            <p:nvPr/>
          </p:nvPicPr>
          <p:blipFill rotWithShape="1">
            <a:blip r:embed="rId4">
              <a:alphaModFix/>
            </a:blip>
            <a:srcRect b="0" l="0" r="0" t="0"/>
            <a:stretch/>
          </p:blipFill>
          <p:spPr>
            <a:xfrm>
              <a:off x="1664284" y="3671895"/>
              <a:ext cx="2514599" cy="2343149"/>
            </a:xfrm>
            <a:prstGeom prst="rect">
              <a:avLst/>
            </a:prstGeom>
            <a:noFill/>
            <a:ln>
              <a:noFill/>
            </a:ln>
          </p:spPr>
        </p:pic>
        <p:sp>
          <p:nvSpPr>
            <p:cNvPr id="87" name="Google Shape;87;p5"/>
            <p:cNvSpPr/>
            <p:nvPr/>
          </p:nvSpPr>
          <p:spPr>
            <a:xfrm>
              <a:off x="9926482" y="3291016"/>
              <a:ext cx="6797040" cy="3006725"/>
            </a:xfrm>
            <a:custGeom>
              <a:rect b="b" l="l" r="r" t="t"/>
              <a:pathLst>
                <a:path extrusionOk="0" h="3006725" w="6797040">
                  <a:moveTo>
                    <a:pt x="6796878" y="3006699"/>
                  </a:moveTo>
                  <a:lnTo>
                    <a:pt x="0" y="3006699"/>
                  </a:lnTo>
                  <a:lnTo>
                    <a:pt x="0" y="0"/>
                  </a:lnTo>
                  <a:lnTo>
                    <a:pt x="6796878" y="0"/>
                  </a:lnTo>
                  <a:lnTo>
                    <a:pt x="6796878" y="3006699"/>
                  </a:lnTo>
                  <a:close/>
                </a:path>
              </a:pathLst>
            </a:custGeom>
            <a:solidFill>
              <a:srgbClr val="FFFDF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88" name="Google Shape;88;p5"/>
            <p:cNvPicPr preferRelativeResize="0"/>
            <p:nvPr/>
          </p:nvPicPr>
          <p:blipFill rotWithShape="1">
            <a:blip r:embed="rId5">
              <a:alphaModFix/>
            </a:blip>
            <a:srcRect b="0" l="0" r="0" t="0"/>
            <a:stretch/>
          </p:blipFill>
          <p:spPr>
            <a:xfrm>
              <a:off x="10864077" y="3458732"/>
              <a:ext cx="4924409" cy="2771759"/>
            </a:xfrm>
            <a:prstGeom prst="rect">
              <a:avLst/>
            </a:prstGeom>
            <a:noFill/>
            <a:ln>
              <a:noFill/>
            </a:ln>
          </p:spPr>
        </p:pic>
        <p:sp>
          <p:nvSpPr>
            <p:cNvPr id="89" name="Google Shape;89;p5"/>
            <p:cNvSpPr/>
            <p:nvPr/>
          </p:nvSpPr>
          <p:spPr>
            <a:xfrm>
              <a:off x="0" y="795329"/>
              <a:ext cx="3528695" cy="857250"/>
            </a:xfrm>
            <a:custGeom>
              <a:rect b="b" l="l" r="r" t="t"/>
              <a:pathLst>
                <a:path extrusionOk="0" h="857250" w="3528695">
                  <a:moveTo>
                    <a:pt x="0" y="857250"/>
                  </a:moveTo>
                  <a:lnTo>
                    <a:pt x="0" y="0"/>
                  </a:lnTo>
                  <a:lnTo>
                    <a:pt x="3528670" y="0"/>
                  </a:lnTo>
                  <a:lnTo>
                    <a:pt x="3528670" y="857250"/>
                  </a:lnTo>
                  <a:lnTo>
                    <a:pt x="0" y="857250"/>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0" name="Google Shape;90;p5"/>
            <p:cNvSpPr/>
            <p:nvPr/>
          </p:nvSpPr>
          <p:spPr>
            <a:xfrm>
              <a:off x="1819839" y="6672654"/>
              <a:ext cx="6285230" cy="1184275"/>
            </a:xfrm>
            <a:custGeom>
              <a:rect b="b" l="l" r="r" t="t"/>
              <a:pathLst>
                <a:path extrusionOk="0" h="1184275" w="6285230">
                  <a:moveTo>
                    <a:pt x="4887537" y="1183813"/>
                  </a:moveTo>
                  <a:lnTo>
                    <a:pt x="1396956" y="1183813"/>
                  </a:lnTo>
                  <a:lnTo>
                    <a:pt x="1346798" y="1175721"/>
                  </a:lnTo>
                  <a:lnTo>
                    <a:pt x="1303235" y="1153186"/>
                  </a:lnTo>
                  <a:lnTo>
                    <a:pt x="1268883" y="1118824"/>
                  </a:lnTo>
                  <a:lnTo>
                    <a:pt x="1246355" y="1075249"/>
                  </a:lnTo>
                  <a:lnTo>
                    <a:pt x="1238265" y="1025076"/>
                  </a:lnTo>
                  <a:lnTo>
                    <a:pt x="1238265" y="793667"/>
                  </a:lnTo>
                  <a:lnTo>
                    <a:pt x="1235188" y="762555"/>
                  </a:lnTo>
                  <a:lnTo>
                    <a:pt x="1211605" y="705601"/>
                  </a:lnTo>
                  <a:lnTo>
                    <a:pt x="1167621" y="661602"/>
                  </a:lnTo>
                  <a:lnTo>
                    <a:pt x="1110684" y="638011"/>
                  </a:lnTo>
                  <a:lnTo>
                    <a:pt x="1079581" y="634933"/>
                  </a:lnTo>
                  <a:lnTo>
                    <a:pt x="158688" y="634933"/>
                  </a:lnTo>
                  <a:lnTo>
                    <a:pt x="108530" y="626841"/>
                  </a:lnTo>
                  <a:lnTo>
                    <a:pt x="64969" y="604307"/>
                  </a:lnTo>
                  <a:lnTo>
                    <a:pt x="30617" y="569945"/>
                  </a:lnTo>
                  <a:lnTo>
                    <a:pt x="8090" y="526372"/>
                  </a:lnTo>
                  <a:lnTo>
                    <a:pt x="0" y="476200"/>
                  </a:lnTo>
                  <a:lnTo>
                    <a:pt x="0" y="158733"/>
                  </a:lnTo>
                  <a:lnTo>
                    <a:pt x="8090" y="108561"/>
                  </a:lnTo>
                  <a:lnTo>
                    <a:pt x="30617" y="64987"/>
                  </a:lnTo>
                  <a:lnTo>
                    <a:pt x="64969" y="30626"/>
                  </a:lnTo>
                  <a:lnTo>
                    <a:pt x="108530" y="8092"/>
                  </a:lnTo>
                  <a:lnTo>
                    <a:pt x="158688" y="0"/>
                  </a:lnTo>
                  <a:lnTo>
                    <a:pt x="6125964" y="0"/>
                  </a:lnTo>
                  <a:lnTo>
                    <a:pt x="6176123" y="8092"/>
                  </a:lnTo>
                  <a:lnTo>
                    <a:pt x="6219685" y="30626"/>
                  </a:lnTo>
                  <a:lnTo>
                    <a:pt x="6254038" y="64987"/>
                  </a:lnTo>
                  <a:lnTo>
                    <a:pt x="6276566" y="108561"/>
                  </a:lnTo>
                  <a:lnTo>
                    <a:pt x="6284656" y="158733"/>
                  </a:lnTo>
                  <a:lnTo>
                    <a:pt x="6284656" y="476200"/>
                  </a:lnTo>
                  <a:lnTo>
                    <a:pt x="6276566" y="526372"/>
                  </a:lnTo>
                  <a:lnTo>
                    <a:pt x="6254038" y="569945"/>
                  </a:lnTo>
                  <a:lnTo>
                    <a:pt x="6219685" y="604307"/>
                  </a:lnTo>
                  <a:lnTo>
                    <a:pt x="6176123" y="626841"/>
                  </a:lnTo>
                  <a:lnTo>
                    <a:pt x="6125964" y="634933"/>
                  </a:lnTo>
                  <a:lnTo>
                    <a:pt x="5204920" y="634933"/>
                  </a:lnTo>
                  <a:lnTo>
                    <a:pt x="5173816" y="638011"/>
                  </a:lnTo>
                  <a:lnTo>
                    <a:pt x="5116878" y="661602"/>
                  </a:lnTo>
                  <a:lnTo>
                    <a:pt x="5072889" y="705601"/>
                  </a:lnTo>
                  <a:lnTo>
                    <a:pt x="5049306" y="762555"/>
                  </a:lnTo>
                  <a:lnTo>
                    <a:pt x="5046229" y="793667"/>
                  </a:lnTo>
                  <a:lnTo>
                    <a:pt x="5046229" y="1025076"/>
                  </a:lnTo>
                  <a:lnTo>
                    <a:pt x="5043152" y="1056188"/>
                  </a:lnTo>
                  <a:lnTo>
                    <a:pt x="5019569" y="1113144"/>
                  </a:lnTo>
                  <a:lnTo>
                    <a:pt x="4975580" y="1157141"/>
                  </a:lnTo>
                  <a:lnTo>
                    <a:pt x="4918641" y="1180734"/>
                  </a:lnTo>
                  <a:lnTo>
                    <a:pt x="4887537" y="118381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91" name="Google Shape;91;p5"/>
          <p:cNvSpPr txBox="1"/>
          <p:nvPr/>
        </p:nvSpPr>
        <p:spPr>
          <a:xfrm>
            <a:off x="1964316" y="6644337"/>
            <a:ext cx="5997575" cy="1123315"/>
          </a:xfrm>
          <a:prstGeom prst="rect">
            <a:avLst/>
          </a:prstGeom>
          <a:noFill/>
          <a:ln>
            <a:noFill/>
          </a:ln>
        </p:spPr>
        <p:txBody>
          <a:bodyPr anchorCtr="0" anchor="t" bIns="0" lIns="0" spcFirstLastPara="1" rIns="0" wrap="square" tIns="12700">
            <a:spAutoFit/>
          </a:bodyPr>
          <a:lstStyle/>
          <a:p>
            <a:pPr indent="-1238885" lvl="0" marL="1250950" marR="5080" rtl="0" algn="l">
              <a:lnSpc>
                <a:spcPct val="116199"/>
              </a:lnSpc>
              <a:spcBef>
                <a:spcPts val="0"/>
              </a:spcBef>
              <a:spcAft>
                <a:spcPts val="0"/>
              </a:spcAft>
              <a:buNone/>
            </a:pPr>
            <a:r>
              <a:rPr lang="en-US" sz="3100">
                <a:latin typeface="Verdana"/>
                <a:ea typeface="Verdana"/>
                <a:cs typeface="Verdana"/>
                <a:sym typeface="Verdana"/>
              </a:rPr>
              <a:t>Xử lý và làm sạch dữ liệu trước khi trực quan hóa</a:t>
            </a:r>
            <a:endParaRPr sz="3100">
              <a:latin typeface="Verdana"/>
              <a:ea typeface="Verdana"/>
              <a:cs typeface="Verdana"/>
              <a:sym typeface="Verdana"/>
            </a:endParaRPr>
          </a:p>
        </p:txBody>
      </p:sp>
      <p:sp>
        <p:nvSpPr>
          <p:cNvPr id="92" name="Google Shape;92;p5"/>
          <p:cNvSpPr/>
          <p:nvPr/>
        </p:nvSpPr>
        <p:spPr>
          <a:xfrm>
            <a:off x="10181695" y="6672654"/>
            <a:ext cx="6285230" cy="1184275"/>
          </a:xfrm>
          <a:custGeom>
            <a:rect b="b" l="l" r="r" t="t"/>
            <a:pathLst>
              <a:path extrusionOk="0" h="1184275" w="6285230">
                <a:moveTo>
                  <a:pt x="3497329" y="1183813"/>
                </a:moveTo>
                <a:lnTo>
                  <a:pt x="2787328" y="1183813"/>
                </a:lnTo>
                <a:lnTo>
                  <a:pt x="2756224" y="1180734"/>
                </a:lnTo>
                <a:lnTo>
                  <a:pt x="2699286" y="1157141"/>
                </a:lnTo>
                <a:lnTo>
                  <a:pt x="2655301" y="1113144"/>
                </a:lnTo>
                <a:lnTo>
                  <a:pt x="2631715" y="1056188"/>
                </a:lnTo>
                <a:lnTo>
                  <a:pt x="2628636" y="1025076"/>
                </a:lnTo>
                <a:lnTo>
                  <a:pt x="2628636" y="793667"/>
                </a:lnTo>
                <a:lnTo>
                  <a:pt x="2620547" y="743495"/>
                </a:lnTo>
                <a:lnTo>
                  <a:pt x="2598022" y="699921"/>
                </a:lnTo>
                <a:lnTo>
                  <a:pt x="2563672" y="665559"/>
                </a:lnTo>
                <a:lnTo>
                  <a:pt x="2520113" y="643025"/>
                </a:lnTo>
                <a:lnTo>
                  <a:pt x="2469955" y="634933"/>
                </a:lnTo>
                <a:lnTo>
                  <a:pt x="158688" y="634933"/>
                </a:lnTo>
                <a:lnTo>
                  <a:pt x="108530" y="626841"/>
                </a:lnTo>
                <a:lnTo>
                  <a:pt x="64969" y="604307"/>
                </a:lnTo>
                <a:lnTo>
                  <a:pt x="30617" y="569945"/>
                </a:lnTo>
                <a:lnTo>
                  <a:pt x="8090" y="526372"/>
                </a:lnTo>
                <a:lnTo>
                  <a:pt x="0" y="476200"/>
                </a:lnTo>
                <a:lnTo>
                  <a:pt x="0" y="158733"/>
                </a:lnTo>
                <a:lnTo>
                  <a:pt x="8090" y="108561"/>
                </a:lnTo>
                <a:lnTo>
                  <a:pt x="30617" y="64987"/>
                </a:lnTo>
                <a:lnTo>
                  <a:pt x="64969" y="30626"/>
                </a:lnTo>
                <a:lnTo>
                  <a:pt x="108530" y="8092"/>
                </a:lnTo>
                <a:lnTo>
                  <a:pt x="158688" y="0"/>
                </a:lnTo>
                <a:lnTo>
                  <a:pt x="6125964" y="0"/>
                </a:lnTo>
                <a:lnTo>
                  <a:pt x="6176123" y="8092"/>
                </a:lnTo>
                <a:lnTo>
                  <a:pt x="6219685" y="30626"/>
                </a:lnTo>
                <a:lnTo>
                  <a:pt x="6254038" y="64987"/>
                </a:lnTo>
                <a:lnTo>
                  <a:pt x="6276566" y="108561"/>
                </a:lnTo>
                <a:lnTo>
                  <a:pt x="6284656" y="158733"/>
                </a:lnTo>
                <a:lnTo>
                  <a:pt x="6284656" y="476200"/>
                </a:lnTo>
                <a:lnTo>
                  <a:pt x="6276566" y="526372"/>
                </a:lnTo>
                <a:lnTo>
                  <a:pt x="6254038" y="569945"/>
                </a:lnTo>
                <a:lnTo>
                  <a:pt x="6219685" y="604307"/>
                </a:lnTo>
                <a:lnTo>
                  <a:pt x="6176123" y="626841"/>
                </a:lnTo>
                <a:lnTo>
                  <a:pt x="6125964" y="634933"/>
                </a:lnTo>
                <a:lnTo>
                  <a:pt x="3814701" y="634933"/>
                </a:lnTo>
                <a:lnTo>
                  <a:pt x="3783597" y="638011"/>
                </a:lnTo>
                <a:lnTo>
                  <a:pt x="3726659" y="661602"/>
                </a:lnTo>
                <a:lnTo>
                  <a:pt x="3682674" y="705601"/>
                </a:lnTo>
                <a:lnTo>
                  <a:pt x="3659088" y="762555"/>
                </a:lnTo>
                <a:lnTo>
                  <a:pt x="3656010" y="793667"/>
                </a:lnTo>
                <a:lnTo>
                  <a:pt x="3656010" y="1025076"/>
                </a:lnTo>
                <a:lnTo>
                  <a:pt x="3652933" y="1056188"/>
                </a:lnTo>
                <a:lnTo>
                  <a:pt x="3629350" y="1113144"/>
                </a:lnTo>
                <a:lnTo>
                  <a:pt x="3585367" y="1157141"/>
                </a:lnTo>
                <a:lnTo>
                  <a:pt x="3528433" y="1180734"/>
                </a:lnTo>
                <a:lnTo>
                  <a:pt x="3497329" y="118381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3" name="Google Shape;93;p5"/>
          <p:cNvSpPr txBox="1"/>
          <p:nvPr/>
        </p:nvSpPr>
        <p:spPr>
          <a:xfrm>
            <a:off x="10326172" y="6644337"/>
            <a:ext cx="5997575" cy="1123315"/>
          </a:xfrm>
          <a:prstGeom prst="rect">
            <a:avLst/>
          </a:prstGeom>
          <a:noFill/>
          <a:ln>
            <a:noFill/>
          </a:ln>
        </p:spPr>
        <p:txBody>
          <a:bodyPr anchorCtr="0" anchor="t" bIns="0" lIns="0" spcFirstLastPara="1" rIns="0" wrap="square" tIns="12700">
            <a:spAutoFit/>
          </a:bodyPr>
          <a:lstStyle/>
          <a:p>
            <a:pPr indent="-2629535" lvl="0" marL="2641600" marR="5080" rtl="0" algn="l">
              <a:lnSpc>
                <a:spcPct val="116199"/>
              </a:lnSpc>
              <a:spcBef>
                <a:spcPts val="0"/>
              </a:spcBef>
              <a:spcAft>
                <a:spcPts val="0"/>
              </a:spcAft>
              <a:buNone/>
            </a:pPr>
            <a:r>
              <a:rPr lang="en-US" sz="3100">
                <a:latin typeface="Verdana"/>
                <a:ea typeface="Verdana"/>
                <a:cs typeface="Verdana"/>
                <a:sym typeface="Verdana"/>
              </a:rPr>
              <a:t>Phân tích và trực quan hóa dữ liệu</a:t>
            </a:r>
            <a:endParaRPr sz="3100">
              <a:latin typeface="Verdana"/>
              <a:ea typeface="Verdana"/>
              <a:cs typeface="Verdana"/>
              <a:sym typeface="Verdana"/>
            </a:endParaRPr>
          </a:p>
        </p:txBody>
      </p:sp>
      <p:sp>
        <p:nvSpPr>
          <p:cNvPr id="94" name="Google Shape;94;p5"/>
          <p:cNvSpPr txBox="1"/>
          <p:nvPr/>
        </p:nvSpPr>
        <p:spPr>
          <a:xfrm>
            <a:off x="292904" y="1016027"/>
            <a:ext cx="3298825" cy="345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100">
                <a:solidFill>
                  <a:srgbClr val="FFFFFF"/>
                </a:solidFill>
                <a:latin typeface="Arial"/>
                <a:ea typeface="Arial"/>
                <a:cs typeface="Arial"/>
                <a:sym typeface="Arial"/>
              </a:rPr>
              <a:t>CÁC CÔNG C</a:t>
            </a:r>
            <a:r>
              <a:rPr b="1" lang="en-US" sz="2100">
                <a:solidFill>
                  <a:srgbClr val="FFFFFF"/>
                </a:solidFill>
                <a:latin typeface="Noto Sans"/>
                <a:ea typeface="Noto Sans"/>
                <a:cs typeface="Noto Sans"/>
                <a:sym typeface="Noto Sans"/>
              </a:rPr>
              <a:t>Ụ </a:t>
            </a:r>
            <a:r>
              <a:rPr b="1" lang="en-US" sz="2100">
                <a:solidFill>
                  <a:srgbClr val="FFFFFF"/>
                </a:solidFill>
                <a:latin typeface="Arial"/>
                <a:ea typeface="Arial"/>
                <a:cs typeface="Arial"/>
                <a:sym typeface="Arial"/>
              </a:rPr>
              <a:t>S</a:t>
            </a:r>
            <a:r>
              <a:rPr b="1" lang="en-US" sz="2100">
                <a:solidFill>
                  <a:srgbClr val="FFFFFF"/>
                </a:solidFill>
                <a:latin typeface="Noto Sans"/>
                <a:ea typeface="Noto Sans"/>
                <a:cs typeface="Noto Sans"/>
                <a:sym typeface="Noto Sans"/>
              </a:rPr>
              <a:t>Ử </a:t>
            </a:r>
            <a:r>
              <a:rPr b="1" lang="en-US" sz="2100">
                <a:solidFill>
                  <a:srgbClr val="FFFFFF"/>
                </a:solidFill>
                <a:latin typeface="Arial"/>
                <a:ea typeface="Arial"/>
                <a:cs typeface="Arial"/>
                <a:sym typeface="Arial"/>
              </a:rPr>
              <a:t>D</a:t>
            </a:r>
            <a:r>
              <a:rPr b="1" lang="en-US" sz="2100">
                <a:solidFill>
                  <a:srgbClr val="FFFFFF"/>
                </a:solidFill>
                <a:latin typeface="Noto Sans"/>
                <a:ea typeface="Noto Sans"/>
                <a:cs typeface="Noto Sans"/>
                <a:sym typeface="Noto Sans"/>
              </a:rPr>
              <a:t>Ụ</a:t>
            </a:r>
            <a:r>
              <a:rPr b="1" lang="en-US" sz="2100">
                <a:solidFill>
                  <a:srgbClr val="FFFFFF"/>
                </a:solidFill>
                <a:latin typeface="Arial"/>
                <a:ea typeface="Arial"/>
                <a:cs typeface="Arial"/>
                <a:sym typeface="Arial"/>
              </a:rPr>
              <a:t>NG</a:t>
            </a:r>
            <a:endParaRPr sz="21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6"/>
          <p:cNvGrpSpPr/>
          <p:nvPr/>
        </p:nvGrpSpPr>
        <p:grpSpPr>
          <a:xfrm>
            <a:off x="2623422" y="1929938"/>
            <a:ext cx="14462055" cy="8357468"/>
            <a:chOff x="2623422" y="1929938"/>
            <a:chExt cx="14462055" cy="8357468"/>
          </a:xfrm>
        </p:grpSpPr>
        <p:sp>
          <p:nvSpPr>
            <p:cNvPr id="100" name="Google Shape;100;p6"/>
            <p:cNvSpPr/>
            <p:nvPr/>
          </p:nvSpPr>
          <p:spPr>
            <a:xfrm>
              <a:off x="2623422" y="1929938"/>
              <a:ext cx="3826510" cy="2410460"/>
            </a:xfrm>
            <a:custGeom>
              <a:rect b="b" l="l" r="r" t="t"/>
              <a:pathLst>
                <a:path extrusionOk="0" h="2410460" w="3826510">
                  <a:moveTo>
                    <a:pt x="3825986" y="2409935"/>
                  </a:moveTo>
                  <a:lnTo>
                    <a:pt x="0" y="2409935"/>
                  </a:lnTo>
                  <a:lnTo>
                    <a:pt x="0" y="0"/>
                  </a:lnTo>
                  <a:lnTo>
                    <a:pt x="3825986" y="0"/>
                  </a:lnTo>
                  <a:lnTo>
                    <a:pt x="3825986" y="2409935"/>
                  </a:lnTo>
                  <a:close/>
                </a:path>
              </a:pathLst>
            </a:custGeom>
            <a:solidFill>
              <a:srgbClr val="EFEC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1" name="Google Shape;101;p6"/>
            <p:cNvPicPr preferRelativeResize="0"/>
            <p:nvPr/>
          </p:nvPicPr>
          <p:blipFill rotWithShape="1">
            <a:blip r:embed="rId3">
              <a:alphaModFix/>
            </a:blip>
            <a:srcRect b="0" l="0" r="0" t="0"/>
            <a:stretch/>
          </p:blipFill>
          <p:spPr>
            <a:xfrm>
              <a:off x="2691499" y="1990115"/>
              <a:ext cx="3705240" cy="2295521"/>
            </a:xfrm>
            <a:prstGeom prst="rect">
              <a:avLst/>
            </a:prstGeom>
            <a:noFill/>
            <a:ln>
              <a:noFill/>
            </a:ln>
          </p:spPr>
        </p:pic>
        <p:sp>
          <p:nvSpPr>
            <p:cNvPr id="102" name="Google Shape;102;p6"/>
            <p:cNvSpPr/>
            <p:nvPr/>
          </p:nvSpPr>
          <p:spPr>
            <a:xfrm>
              <a:off x="2623422" y="5381396"/>
              <a:ext cx="3175000" cy="4906010"/>
            </a:xfrm>
            <a:custGeom>
              <a:rect b="b" l="l" r="r" t="t"/>
              <a:pathLst>
                <a:path extrusionOk="0" h="4906009" w="3175000">
                  <a:moveTo>
                    <a:pt x="3126833" y="4905593"/>
                  </a:moveTo>
                  <a:lnTo>
                    <a:pt x="47572" y="4905593"/>
                  </a:lnTo>
                  <a:lnTo>
                    <a:pt x="29086" y="4901859"/>
                  </a:lnTo>
                  <a:lnTo>
                    <a:pt x="13948" y="4891651"/>
                  </a:lnTo>
                  <a:lnTo>
                    <a:pt x="3742" y="4876517"/>
                  </a:lnTo>
                  <a:lnTo>
                    <a:pt x="0" y="4857994"/>
                  </a:lnTo>
                  <a:lnTo>
                    <a:pt x="0" y="47639"/>
                  </a:lnTo>
                  <a:lnTo>
                    <a:pt x="29086" y="3744"/>
                  </a:lnTo>
                  <a:lnTo>
                    <a:pt x="3126782" y="0"/>
                  </a:lnTo>
                  <a:lnTo>
                    <a:pt x="3145322" y="3744"/>
                  </a:lnTo>
                  <a:lnTo>
                    <a:pt x="3160465" y="13955"/>
                  </a:lnTo>
                  <a:lnTo>
                    <a:pt x="3170677" y="29099"/>
                  </a:lnTo>
                  <a:lnTo>
                    <a:pt x="3174421" y="47639"/>
                  </a:lnTo>
                  <a:lnTo>
                    <a:pt x="3174421" y="4857994"/>
                  </a:lnTo>
                  <a:lnTo>
                    <a:pt x="3170677" y="4876517"/>
                  </a:lnTo>
                  <a:lnTo>
                    <a:pt x="3160465" y="4891651"/>
                  </a:lnTo>
                  <a:lnTo>
                    <a:pt x="3145322" y="4901859"/>
                  </a:lnTo>
                  <a:lnTo>
                    <a:pt x="3126833" y="4905593"/>
                  </a:lnTo>
                  <a:close/>
                </a:path>
              </a:pathLst>
            </a:custGeom>
            <a:solidFill>
              <a:srgbClr val="EFEC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3" name="Google Shape;103;p6"/>
            <p:cNvPicPr preferRelativeResize="0"/>
            <p:nvPr/>
          </p:nvPicPr>
          <p:blipFill rotWithShape="1">
            <a:blip r:embed="rId4">
              <a:alphaModFix/>
            </a:blip>
            <a:srcRect b="0" l="0" r="0" t="0"/>
            <a:stretch/>
          </p:blipFill>
          <p:spPr>
            <a:xfrm>
              <a:off x="2677792" y="5477438"/>
              <a:ext cx="3075492" cy="4754757"/>
            </a:xfrm>
            <a:prstGeom prst="rect">
              <a:avLst/>
            </a:prstGeom>
            <a:noFill/>
            <a:ln>
              <a:noFill/>
            </a:ln>
          </p:spPr>
        </p:pic>
        <p:sp>
          <p:nvSpPr>
            <p:cNvPr id="104" name="Google Shape;104;p6"/>
            <p:cNvSpPr/>
            <p:nvPr/>
          </p:nvSpPr>
          <p:spPr>
            <a:xfrm>
              <a:off x="7000500" y="5381396"/>
              <a:ext cx="4737100" cy="3877310"/>
            </a:xfrm>
            <a:custGeom>
              <a:rect b="b" l="l" r="r" t="t"/>
              <a:pathLst>
                <a:path extrusionOk="0" h="3877309" w="4737100">
                  <a:moveTo>
                    <a:pt x="4689450" y="3876899"/>
                  </a:moveTo>
                  <a:lnTo>
                    <a:pt x="47616" y="3876899"/>
                  </a:lnTo>
                  <a:lnTo>
                    <a:pt x="29093" y="3873159"/>
                  </a:lnTo>
                  <a:lnTo>
                    <a:pt x="13949" y="3862951"/>
                  </a:lnTo>
                  <a:lnTo>
                    <a:pt x="3738" y="3847816"/>
                  </a:lnTo>
                  <a:lnTo>
                    <a:pt x="0" y="3829324"/>
                  </a:lnTo>
                  <a:lnTo>
                    <a:pt x="0" y="47608"/>
                  </a:lnTo>
                  <a:lnTo>
                    <a:pt x="3738" y="29099"/>
                  </a:lnTo>
                  <a:lnTo>
                    <a:pt x="13949" y="13955"/>
                  </a:lnTo>
                  <a:lnTo>
                    <a:pt x="29093" y="3744"/>
                  </a:lnTo>
                  <a:lnTo>
                    <a:pt x="47633" y="0"/>
                  </a:lnTo>
                  <a:lnTo>
                    <a:pt x="4689433" y="0"/>
                  </a:lnTo>
                  <a:lnTo>
                    <a:pt x="4707956" y="3744"/>
                  </a:lnTo>
                  <a:lnTo>
                    <a:pt x="4723090" y="13955"/>
                  </a:lnTo>
                  <a:lnTo>
                    <a:pt x="4733298" y="29099"/>
                  </a:lnTo>
                  <a:lnTo>
                    <a:pt x="4737036" y="47608"/>
                  </a:lnTo>
                  <a:lnTo>
                    <a:pt x="4737036" y="3829324"/>
                  </a:lnTo>
                  <a:lnTo>
                    <a:pt x="4733298" y="3847816"/>
                  </a:lnTo>
                  <a:lnTo>
                    <a:pt x="4723090" y="3862951"/>
                  </a:lnTo>
                  <a:lnTo>
                    <a:pt x="4707956" y="3873159"/>
                  </a:lnTo>
                  <a:lnTo>
                    <a:pt x="4689450" y="3876899"/>
                  </a:lnTo>
                  <a:close/>
                </a:path>
              </a:pathLst>
            </a:custGeom>
            <a:solidFill>
              <a:srgbClr val="EFEC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5" name="Google Shape;105;p6"/>
            <p:cNvPicPr preferRelativeResize="0"/>
            <p:nvPr/>
          </p:nvPicPr>
          <p:blipFill rotWithShape="1">
            <a:blip r:embed="rId5">
              <a:alphaModFix/>
            </a:blip>
            <a:srcRect b="0" l="0" r="0" t="0"/>
            <a:stretch/>
          </p:blipFill>
          <p:spPr>
            <a:xfrm>
              <a:off x="7105192" y="5448238"/>
              <a:ext cx="4526310" cy="1383334"/>
            </a:xfrm>
            <a:prstGeom prst="rect">
              <a:avLst/>
            </a:prstGeom>
            <a:noFill/>
            <a:ln>
              <a:noFill/>
            </a:ln>
          </p:spPr>
        </p:pic>
        <p:pic>
          <p:nvPicPr>
            <p:cNvPr id="106" name="Google Shape;106;p6"/>
            <p:cNvPicPr preferRelativeResize="0"/>
            <p:nvPr/>
          </p:nvPicPr>
          <p:blipFill rotWithShape="1">
            <a:blip r:embed="rId6">
              <a:alphaModFix/>
            </a:blip>
            <a:srcRect b="0" l="0" r="0" t="0"/>
            <a:stretch/>
          </p:blipFill>
          <p:spPr>
            <a:xfrm>
              <a:off x="7105192" y="6954163"/>
              <a:ext cx="4526310" cy="2180143"/>
            </a:xfrm>
            <a:prstGeom prst="rect">
              <a:avLst/>
            </a:prstGeom>
            <a:noFill/>
            <a:ln>
              <a:noFill/>
            </a:ln>
          </p:spPr>
        </p:pic>
        <p:sp>
          <p:nvSpPr>
            <p:cNvPr id="107" name="Google Shape;107;p6"/>
            <p:cNvSpPr/>
            <p:nvPr/>
          </p:nvSpPr>
          <p:spPr>
            <a:xfrm>
              <a:off x="12756682" y="5381396"/>
              <a:ext cx="4328795" cy="4785995"/>
            </a:xfrm>
            <a:custGeom>
              <a:rect b="b" l="l" r="r" t="t"/>
              <a:pathLst>
                <a:path extrusionOk="0" h="4785995" w="4328794">
                  <a:moveTo>
                    <a:pt x="4280874" y="4785786"/>
                  </a:moveTo>
                  <a:lnTo>
                    <a:pt x="47629" y="4785786"/>
                  </a:lnTo>
                  <a:lnTo>
                    <a:pt x="38286" y="4784865"/>
                  </a:lnTo>
                  <a:lnTo>
                    <a:pt x="3620" y="4756399"/>
                  </a:lnTo>
                  <a:lnTo>
                    <a:pt x="0" y="47533"/>
                  </a:lnTo>
                  <a:lnTo>
                    <a:pt x="914" y="38297"/>
                  </a:lnTo>
                  <a:lnTo>
                    <a:pt x="29395" y="3630"/>
                  </a:lnTo>
                  <a:lnTo>
                    <a:pt x="47628" y="0"/>
                  </a:lnTo>
                  <a:lnTo>
                    <a:pt x="4280875" y="0"/>
                  </a:lnTo>
                  <a:lnTo>
                    <a:pt x="4320503" y="21211"/>
                  </a:lnTo>
                  <a:lnTo>
                    <a:pt x="4328504" y="47533"/>
                  </a:lnTo>
                  <a:lnTo>
                    <a:pt x="4328504" y="4738282"/>
                  </a:lnTo>
                  <a:lnTo>
                    <a:pt x="4307303" y="4777800"/>
                  </a:lnTo>
                  <a:lnTo>
                    <a:pt x="4280874" y="4785786"/>
                  </a:lnTo>
                  <a:close/>
                </a:path>
              </a:pathLst>
            </a:custGeom>
            <a:solidFill>
              <a:srgbClr val="EFEC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8" name="Google Shape;108;p6"/>
            <p:cNvPicPr preferRelativeResize="0"/>
            <p:nvPr/>
          </p:nvPicPr>
          <p:blipFill rotWithShape="1">
            <a:blip r:embed="rId7">
              <a:alphaModFix/>
            </a:blip>
            <a:srcRect b="0" l="0" r="0" t="0"/>
            <a:stretch/>
          </p:blipFill>
          <p:spPr>
            <a:xfrm>
              <a:off x="12933883" y="5571377"/>
              <a:ext cx="3974164" cy="940430"/>
            </a:xfrm>
            <a:prstGeom prst="rect">
              <a:avLst/>
            </a:prstGeom>
            <a:noFill/>
            <a:ln>
              <a:noFill/>
            </a:ln>
          </p:spPr>
        </p:pic>
        <p:pic>
          <p:nvPicPr>
            <p:cNvPr id="109" name="Google Shape;109;p6"/>
            <p:cNvPicPr preferRelativeResize="0"/>
            <p:nvPr/>
          </p:nvPicPr>
          <p:blipFill rotWithShape="1">
            <a:blip r:embed="rId8">
              <a:alphaModFix/>
            </a:blip>
            <a:srcRect b="0" l="0" r="0" t="0"/>
            <a:stretch/>
          </p:blipFill>
          <p:spPr>
            <a:xfrm>
              <a:off x="12933882" y="6820691"/>
              <a:ext cx="3971239" cy="3205612"/>
            </a:xfrm>
            <a:prstGeom prst="rect">
              <a:avLst/>
            </a:prstGeom>
            <a:noFill/>
            <a:ln>
              <a:noFill/>
            </a:ln>
          </p:spPr>
        </p:pic>
      </p:grpSp>
      <p:sp>
        <p:nvSpPr>
          <p:cNvPr id="110" name="Google Shape;110;p6"/>
          <p:cNvSpPr txBox="1"/>
          <p:nvPr/>
        </p:nvSpPr>
        <p:spPr>
          <a:xfrm>
            <a:off x="6787584" y="1906771"/>
            <a:ext cx="10059035" cy="1625600"/>
          </a:xfrm>
          <a:prstGeom prst="rect">
            <a:avLst/>
          </a:prstGeom>
          <a:noFill/>
          <a:ln>
            <a:noFill/>
          </a:ln>
        </p:spPr>
        <p:txBody>
          <a:bodyPr anchorCtr="0" anchor="t" bIns="0" lIns="0" spcFirstLastPara="1" rIns="0" wrap="square" tIns="12700">
            <a:spAutoFit/>
          </a:bodyPr>
          <a:lstStyle/>
          <a:p>
            <a:pPr indent="-210184" lvl="0" marL="213359" marR="5080" rtl="0" algn="l">
              <a:lnSpc>
                <a:spcPct val="145800"/>
              </a:lnSpc>
              <a:spcBef>
                <a:spcPts val="0"/>
              </a:spcBef>
              <a:spcAft>
                <a:spcPts val="0"/>
              </a:spcAft>
              <a:buSzPts val="1550"/>
              <a:buFont typeface="Verdana"/>
              <a:buAutoNum type="arabicPeriod"/>
            </a:pPr>
            <a:r>
              <a:rPr lang="en-US" sz="1800">
                <a:latin typeface="Verdana"/>
                <a:ea typeface="Verdana"/>
                <a:cs typeface="Verdana"/>
                <a:sym typeface="Verdana"/>
              </a:rPr>
              <a:t>Dữ liệu được xem xét và đánh giá sơ bộ, giúp tác giả nắm được sơ bộ các thông tin liên quan đến bộ dữ liệu</a:t>
            </a:r>
            <a:endParaRPr sz="1800">
              <a:latin typeface="Verdana"/>
              <a:ea typeface="Verdana"/>
              <a:cs typeface="Verdana"/>
              <a:sym typeface="Verdana"/>
            </a:endParaRPr>
          </a:p>
          <a:p>
            <a:pPr indent="-209550" lvl="0" marL="213995" rtl="0" algn="l">
              <a:lnSpc>
                <a:spcPct val="100000"/>
              </a:lnSpc>
              <a:spcBef>
                <a:spcPts val="990"/>
              </a:spcBef>
              <a:spcAft>
                <a:spcPts val="0"/>
              </a:spcAft>
              <a:buSzPts val="1550"/>
              <a:buFont typeface="Verdana"/>
              <a:buAutoNum type="arabicPeriod"/>
            </a:pPr>
            <a:r>
              <a:rPr lang="en-US" sz="1800">
                <a:latin typeface="Verdana"/>
                <a:ea typeface="Verdana"/>
                <a:cs typeface="Verdana"/>
                <a:sym typeface="Verdana"/>
              </a:rPr>
              <a:t>Hiểu về các thông tin, các trường, cột mà dữ liệu cung cấp.</a:t>
            </a:r>
            <a:endParaRPr sz="1800">
              <a:latin typeface="Verdana"/>
              <a:ea typeface="Verdana"/>
              <a:cs typeface="Verdana"/>
              <a:sym typeface="Verdana"/>
            </a:endParaRPr>
          </a:p>
          <a:p>
            <a:pPr indent="-209550" lvl="0" marL="213359" rtl="0" algn="l">
              <a:lnSpc>
                <a:spcPct val="100000"/>
              </a:lnSpc>
              <a:spcBef>
                <a:spcPts val="990"/>
              </a:spcBef>
              <a:spcAft>
                <a:spcPts val="0"/>
              </a:spcAft>
              <a:buSzPts val="1550"/>
              <a:buFont typeface="Verdana"/>
              <a:buAutoNum type="arabicPeriod"/>
            </a:pPr>
            <a:r>
              <a:rPr lang="en-US" sz="1800">
                <a:latin typeface="Verdana"/>
                <a:ea typeface="Verdana"/>
                <a:cs typeface="Verdana"/>
                <a:sym typeface="Verdana"/>
              </a:rPr>
              <a:t>Xác định sơ bộ các vấn đề mà cần phải xử lý trong bước tiếp theo (Python)</a:t>
            </a:r>
            <a:endParaRPr sz="1800">
              <a:latin typeface="Verdana"/>
              <a:ea typeface="Verdana"/>
              <a:cs typeface="Verdana"/>
              <a:sym typeface="Verdana"/>
            </a:endParaRPr>
          </a:p>
        </p:txBody>
      </p:sp>
      <p:sp>
        <p:nvSpPr>
          <p:cNvPr id="111" name="Google Shape;111;p6"/>
          <p:cNvSpPr/>
          <p:nvPr/>
        </p:nvSpPr>
        <p:spPr>
          <a:xfrm>
            <a:off x="2542207" y="4703993"/>
            <a:ext cx="3334385" cy="605155"/>
          </a:xfrm>
          <a:custGeom>
            <a:rect b="b" l="l" r="r" t="t"/>
            <a:pathLst>
              <a:path extrusionOk="0" h="605154" w="3334385">
                <a:moveTo>
                  <a:pt x="3174316" y="605154"/>
                </a:moveTo>
                <a:lnTo>
                  <a:pt x="82167" y="605154"/>
                </a:lnTo>
                <a:lnTo>
                  <a:pt x="50183" y="598692"/>
                </a:lnTo>
                <a:lnTo>
                  <a:pt x="24066" y="581069"/>
                </a:lnTo>
                <a:lnTo>
                  <a:pt x="6457" y="554931"/>
                </a:lnTo>
                <a:lnTo>
                  <a:pt x="0" y="522922"/>
                </a:lnTo>
                <a:lnTo>
                  <a:pt x="0" y="82232"/>
                </a:lnTo>
                <a:lnTo>
                  <a:pt x="6457" y="50223"/>
                </a:lnTo>
                <a:lnTo>
                  <a:pt x="24066" y="24085"/>
                </a:lnTo>
                <a:lnTo>
                  <a:pt x="50183" y="6462"/>
                </a:lnTo>
                <a:lnTo>
                  <a:pt x="82167" y="0"/>
                </a:lnTo>
                <a:lnTo>
                  <a:pt x="3252093" y="0"/>
                </a:lnTo>
                <a:lnTo>
                  <a:pt x="3284075" y="6462"/>
                </a:lnTo>
                <a:lnTo>
                  <a:pt x="3310192" y="24085"/>
                </a:lnTo>
                <a:lnTo>
                  <a:pt x="3327800" y="50223"/>
                </a:lnTo>
                <a:lnTo>
                  <a:pt x="3334256" y="82232"/>
                </a:lnTo>
                <a:lnTo>
                  <a:pt x="3334256" y="277704"/>
                </a:lnTo>
                <a:lnTo>
                  <a:pt x="3331412" y="294881"/>
                </a:lnTo>
                <a:lnTo>
                  <a:pt x="3323432" y="309871"/>
                </a:lnTo>
                <a:lnTo>
                  <a:pt x="3311141" y="321583"/>
                </a:lnTo>
                <a:lnTo>
                  <a:pt x="3279595" y="336276"/>
                </a:lnTo>
                <a:lnTo>
                  <a:pt x="3267305" y="347989"/>
                </a:lnTo>
                <a:lnTo>
                  <a:pt x="3259324" y="362978"/>
                </a:lnTo>
                <a:lnTo>
                  <a:pt x="3256480" y="380155"/>
                </a:lnTo>
                <a:lnTo>
                  <a:pt x="3256480" y="522922"/>
                </a:lnTo>
                <a:lnTo>
                  <a:pt x="3250023" y="554931"/>
                </a:lnTo>
                <a:lnTo>
                  <a:pt x="3232415" y="581069"/>
                </a:lnTo>
                <a:lnTo>
                  <a:pt x="3206299" y="598692"/>
                </a:lnTo>
                <a:lnTo>
                  <a:pt x="3174316" y="60515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2" name="Google Shape;112;p6"/>
          <p:cNvSpPr txBox="1"/>
          <p:nvPr/>
        </p:nvSpPr>
        <p:spPr>
          <a:xfrm>
            <a:off x="2610722" y="4686831"/>
            <a:ext cx="3199765" cy="577850"/>
          </a:xfrm>
          <a:prstGeom prst="rect">
            <a:avLst/>
          </a:prstGeom>
          <a:noFill/>
          <a:ln>
            <a:noFill/>
          </a:ln>
        </p:spPr>
        <p:txBody>
          <a:bodyPr anchorCtr="0" anchor="t" bIns="0" lIns="0" spcFirstLastPara="1" rIns="0" wrap="square" tIns="12700">
            <a:spAutoFit/>
          </a:bodyPr>
          <a:lstStyle/>
          <a:p>
            <a:pPr indent="0" lvl="0" marL="12700" marR="5080" rtl="0" algn="l">
              <a:lnSpc>
                <a:spcPct val="113300"/>
              </a:lnSpc>
              <a:spcBef>
                <a:spcPts val="0"/>
              </a:spcBef>
              <a:spcAft>
                <a:spcPts val="0"/>
              </a:spcAft>
              <a:buNone/>
            </a:pPr>
            <a:r>
              <a:rPr lang="en-US" sz="1600">
                <a:latin typeface="Verdana"/>
                <a:ea typeface="Verdana"/>
                <a:cs typeface="Verdana"/>
                <a:sym typeface="Verdana"/>
              </a:rPr>
              <a:t>1. Import dữ liệu vào Python, kiểm tra, làm sạch dữ liệu null</a:t>
            </a:r>
            <a:endParaRPr sz="1600">
              <a:latin typeface="Verdana"/>
              <a:ea typeface="Verdana"/>
              <a:cs typeface="Verdana"/>
              <a:sym typeface="Verdana"/>
            </a:endParaRPr>
          </a:p>
        </p:txBody>
      </p:sp>
      <p:sp>
        <p:nvSpPr>
          <p:cNvPr id="113" name="Google Shape;113;p6"/>
          <p:cNvSpPr/>
          <p:nvPr/>
        </p:nvSpPr>
        <p:spPr>
          <a:xfrm>
            <a:off x="6919185" y="4703993"/>
            <a:ext cx="4887595" cy="605155"/>
          </a:xfrm>
          <a:custGeom>
            <a:rect b="b" l="l" r="r" t="t"/>
            <a:pathLst>
              <a:path extrusionOk="0" h="605154" w="4887595">
                <a:moveTo>
                  <a:pt x="2939881" y="605154"/>
                </a:moveTo>
                <a:lnTo>
                  <a:pt x="82260" y="605154"/>
                </a:lnTo>
                <a:lnTo>
                  <a:pt x="50241" y="598692"/>
                </a:lnTo>
                <a:lnTo>
                  <a:pt x="24093" y="581069"/>
                </a:lnTo>
                <a:lnTo>
                  <a:pt x="6464" y="554931"/>
                </a:lnTo>
                <a:lnTo>
                  <a:pt x="0" y="522922"/>
                </a:lnTo>
                <a:lnTo>
                  <a:pt x="0" y="82232"/>
                </a:lnTo>
                <a:lnTo>
                  <a:pt x="6464" y="50223"/>
                </a:lnTo>
                <a:lnTo>
                  <a:pt x="24093" y="24085"/>
                </a:lnTo>
                <a:lnTo>
                  <a:pt x="50241" y="6462"/>
                </a:lnTo>
                <a:lnTo>
                  <a:pt x="82260" y="0"/>
                </a:lnTo>
                <a:lnTo>
                  <a:pt x="4804749" y="0"/>
                </a:lnTo>
                <a:lnTo>
                  <a:pt x="4836768" y="6462"/>
                </a:lnTo>
                <a:lnTo>
                  <a:pt x="4862914" y="24085"/>
                </a:lnTo>
                <a:lnTo>
                  <a:pt x="4880543" y="50223"/>
                </a:lnTo>
                <a:lnTo>
                  <a:pt x="4887007" y="82232"/>
                </a:lnTo>
                <a:lnTo>
                  <a:pt x="4887007" y="246697"/>
                </a:lnTo>
                <a:lnTo>
                  <a:pt x="4862914" y="304844"/>
                </a:lnTo>
                <a:lnTo>
                  <a:pt x="4804749" y="328929"/>
                </a:lnTo>
                <a:lnTo>
                  <a:pt x="3104406" y="328929"/>
                </a:lnTo>
                <a:lnTo>
                  <a:pt x="3072387" y="335392"/>
                </a:lnTo>
                <a:lnTo>
                  <a:pt x="3046241" y="353015"/>
                </a:lnTo>
                <a:lnTo>
                  <a:pt x="3028613" y="379154"/>
                </a:lnTo>
                <a:lnTo>
                  <a:pt x="3022149" y="411163"/>
                </a:lnTo>
                <a:lnTo>
                  <a:pt x="3022149" y="522922"/>
                </a:lnTo>
                <a:lnTo>
                  <a:pt x="3015683" y="554931"/>
                </a:lnTo>
                <a:lnTo>
                  <a:pt x="2998051" y="581069"/>
                </a:lnTo>
                <a:lnTo>
                  <a:pt x="2971902" y="598692"/>
                </a:lnTo>
                <a:lnTo>
                  <a:pt x="2939881" y="60515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4" name="Google Shape;114;p6"/>
          <p:cNvSpPr txBox="1"/>
          <p:nvPr/>
        </p:nvSpPr>
        <p:spPr>
          <a:xfrm>
            <a:off x="6987793" y="4686831"/>
            <a:ext cx="4748530" cy="577850"/>
          </a:xfrm>
          <a:prstGeom prst="rect">
            <a:avLst/>
          </a:prstGeom>
          <a:noFill/>
          <a:ln>
            <a:noFill/>
          </a:ln>
        </p:spPr>
        <p:txBody>
          <a:bodyPr anchorCtr="0" anchor="t" bIns="0" lIns="0" spcFirstLastPara="1" rIns="0" wrap="square" tIns="12700">
            <a:spAutoFit/>
          </a:bodyPr>
          <a:lstStyle/>
          <a:p>
            <a:pPr indent="0" lvl="0" marL="12700" marR="5080" rtl="0" algn="l">
              <a:lnSpc>
                <a:spcPct val="113300"/>
              </a:lnSpc>
              <a:spcBef>
                <a:spcPts val="0"/>
              </a:spcBef>
              <a:spcAft>
                <a:spcPts val="0"/>
              </a:spcAft>
              <a:buNone/>
            </a:pPr>
            <a:r>
              <a:rPr lang="en-US" sz="1600">
                <a:latin typeface="Verdana"/>
                <a:ea typeface="Verdana"/>
                <a:cs typeface="Verdana"/>
                <a:sym typeface="Verdana"/>
              </a:rPr>
              <a:t>2. Chỉnh format và định dạng của các cột liên quan đến ngày, tháng, năm</a:t>
            </a:r>
            <a:endParaRPr sz="1600">
              <a:latin typeface="Verdana"/>
              <a:ea typeface="Verdana"/>
              <a:cs typeface="Verdana"/>
              <a:sym typeface="Verdana"/>
            </a:endParaRPr>
          </a:p>
        </p:txBody>
      </p:sp>
      <p:sp>
        <p:nvSpPr>
          <p:cNvPr id="115" name="Google Shape;115;p6"/>
          <p:cNvSpPr/>
          <p:nvPr/>
        </p:nvSpPr>
        <p:spPr>
          <a:xfrm>
            <a:off x="12675467" y="4703993"/>
            <a:ext cx="4486910" cy="605155"/>
          </a:xfrm>
          <a:custGeom>
            <a:rect b="b" l="l" r="r" t="t"/>
            <a:pathLst>
              <a:path extrusionOk="0" h="605154" w="4486909">
                <a:moveTo>
                  <a:pt x="3341327" y="605154"/>
                </a:moveTo>
                <a:lnTo>
                  <a:pt x="82156" y="605154"/>
                </a:lnTo>
                <a:lnTo>
                  <a:pt x="50177" y="598692"/>
                </a:lnTo>
                <a:lnTo>
                  <a:pt x="24063" y="581069"/>
                </a:lnTo>
                <a:lnTo>
                  <a:pt x="6456" y="554931"/>
                </a:lnTo>
                <a:lnTo>
                  <a:pt x="0" y="522922"/>
                </a:lnTo>
                <a:lnTo>
                  <a:pt x="0" y="82232"/>
                </a:lnTo>
                <a:lnTo>
                  <a:pt x="6456" y="50223"/>
                </a:lnTo>
                <a:lnTo>
                  <a:pt x="24063" y="24085"/>
                </a:lnTo>
                <a:lnTo>
                  <a:pt x="50177" y="6462"/>
                </a:lnTo>
                <a:lnTo>
                  <a:pt x="82156" y="0"/>
                </a:lnTo>
                <a:lnTo>
                  <a:pt x="4404606" y="0"/>
                </a:lnTo>
                <a:lnTo>
                  <a:pt x="4436584" y="6462"/>
                </a:lnTo>
                <a:lnTo>
                  <a:pt x="4462697" y="24085"/>
                </a:lnTo>
                <a:lnTo>
                  <a:pt x="4480303" y="50223"/>
                </a:lnTo>
                <a:lnTo>
                  <a:pt x="4486759" y="82232"/>
                </a:lnTo>
                <a:lnTo>
                  <a:pt x="4486759" y="246697"/>
                </a:lnTo>
                <a:lnTo>
                  <a:pt x="4462697" y="304844"/>
                </a:lnTo>
                <a:lnTo>
                  <a:pt x="4404606" y="328929"/>
                </a:lnTo>
                <a:lnTo>
                  <a:pt x="3505633" y="328929"/>
                </a:lnTo>
                <a:lnTo>
                  <a:pt x="3473655" y="335392"/>
                </a:lnTo>
                <a:lnTo>
                  <a:pt x="3447541" y="353015"/>
                </a:lnTo>
                <a:lnTo>
                  <a:pt x="3429936" y="379154"/>
                </a:lnTo>
                <a:lnTo>
                  <a:pt x="3423480" y="411163"/>
                </a:lnTo>
                <a:lnTo>
                  <a:pt x="3423480" y="522922"/>
                </a:lnTo>
                <a:lnTo>
                  <a:pt x="3417024" y="554931"/>
                </a:lnTo>
                <a:lnTo>
                  <a:pt x="3399418" y="581069"/>
                </a:lnTo>
                <a:lnTo>
                  <a:pt x="3373305" y="598692"/>
                </a:lnTo>
                <a:lnTo>
                  <a:pt x="3341327" y="60515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6" name="Google Shape;116;p6"/>
          <p:cNvSpPr txBox="1"/>
          <p:nvPr/>
        </p:nvSpPr>
        <p:spPr>
          <a:xfrm>
            <a:off x="12743972" y="4686831"/>
            <a:ext cx="4354195" cy="577850"/>
          </a:xfrm>
          <a:prstGeom prst="rect">
            <a:avLst/>
          </a:prstGeom>
          <a:noFill/>
          <a:ln>
            <a:noFill/>
          </a:ln>
        </p:spPr>
        <p:txBody>
          <a:bodyPr anchorCtr="0" anchor="t" bIns="0" lIns="0" spcFirstLastPara="1" rIns="0" wrap="square" tIns="12700">
            <a:spAutoFit/>
          </a:bodyPr>
          <a:lstStyle/>
          <a:p>
            <a:pPr indent="0" lvl="0" marL="12700" marR="5080" rtl="0" algn="l">
              <a:lnSpc>
                <a:spcPct val="113300"/>
              </a:lnSpc>
              <a:spcBef>
                <a:spcPts val="0"/>
              </a:spcBef>
              <a:spcAft>
                <a:spcPts val="0"/>
              </a:spcAft>
              <a:buNone/>
            </a:pPr>
            <a:r>
              <a:rPr lang="en-US" sz="1600">
                <a:latin typeface="Verdana"/>
                <a:ea typeface="Verdana"/>
                <a:cs typeface="Verdana"/>
                <a:sym typeface="Verdana"/>
              </a:rPr>
              <a:t>3. Xem xét và đánh giá tương quan, tìm ra mối quan hệ giữa các cột giá trị</a:t>
            </a:r>
            <a:endParaRPr sz="1600">
              <a:latin typeface="Verdana"/>
              <a:ea typeface="Verdana"/>
              <a:cs typeface="Verdana"/>
              <a:sym typeface="Verdana"/>
            </a:endParaRPr>
          </a:p>
        </p:txBody>
      </p:sp>
      <p:sp>
        <p:nvSpPr>
          <p:cNvPr id="117" name="Google Shape;117;p6"/>
          <p:cNvSpPr/>
          <p:nvPr/>
        </p:nvSpPr>
        <p:spPr>
          <a:xfrm>
            <a:off x="1283006" y="1929807"/>
            <a:ext cx="975360" cy="2410460"/>
          </a:xfrm>
          <a:custGeom>
            <a:rect b="b" l="l" r="r" t="t"/>
            <a:pathLst>
              <a:path extrusionOk="0" h="2410460" w="975360">
                <a:moveTo>
                  <a:pt x="974813" y="0"/>
                </a:moveTo>
                <a:lnTo>
                  <a:pt x="974813" y="2409935"/>
                </a:lnTo>
                <a:lnTo>
                  <a:pt x="0" y="2409935"/>
                </a:lnTo>
                <a:lnTo>
                  <a:pt x="0" y="0"/>
                </a:lnTo>
                <a:lnTo>
                  <a:pt x="974813" y="0"/>
                </a:lnTo>
                <a:close/>
              </a:path>
            </a:pathLst>
          </a:custGeom>
          <a:solidFill>
            <a:srgbClr val="0D6E3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8" name="Google Shape;118;p6"/>
          <p:cNvSpPr txBox="1"/>
          <p:nvPr/>
        </p:nvSpPr>
        <p:spPr>
          <a:xfrm rot="-5400000">
            <a:off x="1097170" y="2890098"/>
            <a:ext cx="1318260" cy="49022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rPr b="1" lang="en-US" sz="3000">
                <a:solidFill>
                  <a:srgbClr val="FFFFFF"/>
                </a:solidFill>
                <a:latin typeface="Verdana"/>
                <a:ea typeface="Verdana"/>
                <a:cs typeface="Verdana"/>
                <a:sym typeface="Verdana"/>
              </a:rPr>
              <a:t>EXCEL</a:t>
            </a:r>
            <a:endParaRPr sz="3000">
              <a:latin typeface="Verdana"/>
              <a:ea typeface="Verdana"/>
              <a:cs typeface="Verdana"/>
              <a:sym typeface="Verdana"/>
            </a:endParaRPr>
          </a:p>
        </p:txBody>
      </p:sp>
      <p:pic>
        <p:nvPicPr>
          <p:cNvPr id="119" name="Google Shape;119;p6"/>
          <p:cNvPicPr preferRelativeResize="0"/>
          <p:nvPr/>
        </p:nvPicPr>
        <p:blipFill rotWithShape="1">
          <a:blip r:embed="rId9">
            <a:alphaModFix/>
          </a:blip>
          <a:srcRect b="0" l="0" r="0" t="0"/>
          <a:stretch/>
        </p:blipFill>
        <p:spPr>
          <a:xfrm>
            <a:off x="1283025" y="4755325"/>
            <a:ext cx="974813" cy="5411765"/>
          </a:xfrm>
          <a:prstGeom prst="rect">
            <a:avLst/>
          </a:prstGeom>
          <a:noFill/>
          <a:ln>
            <a:noFill/>
          </a:ln>
        </p:spPr>
      </p:pic>
      <p:sp>
        <p:nvSpPr>
          <p:cNvPr id="120" name="Google Shape;120;p6"/>
          <p:cNvSpPr txBox="1"/>
          <p:nvPr/>
        </p:nvSpPr>
        <p:spPr>
          <a:xfrm rot="-5400000">
            <a:off x="889226" y="7216255"/>
            <a:ext cx="1734185" cy="49022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rPr b="1" lang="en-US" sz="3000">
                <a:solidFill>
                  <a:srgbClr val="FFFFFF"/>
                </a:solidFill>
                <a:latin typeface="Verdana"/>
                <a:ea typeface="Verdana"/>
                <a:cs typeface="Verdana"/>
                <a:sym typeface="Verdana"/>
              </a:rPr>
              <a:t>PYTHON</a:t>
            </a:r>
            <a:endParaRPr sz="3000">
              <a:latin typeface="Verdana"/>
              <a:ea typeface="Verdana"/>
              <a:cs typeface="Verdana"/>
              <a:sym typeface="Verdana"/>
            </a:endParaRPr>
          </a:p>
        </p:txBody>
      </p:sp>
      <p:sp>
        <p:nvSpPr>
          <p:cNvPr id="121" name="Google Shape;121;p6"/>
          <p:cNvSpPr txBox="1"/>
          <p:nvPr/>
        </p:nvSpPr>
        <p:spPr>
          <a:xfrm>
            <a:off x="0" y="850696"/>
            <a:ext cx="4258800" cy="558600"/>
          </a:xfrm>
          <a:prstGeom prst="rect">
            <a:avLst/>
          </a:prstGeom>
          <a:solidFill>
            <a:srgbClr val="4A494A"/>
          </a:solidFill>
          <a:ln>
            <a:noFill/>
          </a:ln>
        </p:spPr>
        <p:txBody>
          <a:bodyPr anchorCtr="0" anchor="t" bIns="0" lIns="0" spcFirstLastPara="1" rIns="0" wrap="square" tIns="233025">
            <a:spAutoFit/>
          </a:bodyPr>
          <a:lstStyle/>
          <a:p>
            <a:pPr indent="0" lvl="0" marL="225425" rtl="0" algn="l">
              <a:lnSpc>
                <a:spcPct val="100000"/>
              </a:lnSpc>
              <a:spcBef>
                <a:spcPts val="0"/>
              </a:spcBef>
              <a:spcAft>
                <a:spcPts val="0"/>
              </a:spcAft>
              <a:buNone/>
            </a:pPr>
            <a:r>
              <a:rPr b="1" lang="en-US" sz="2100">
                <a:solidFill>
                  <a:srgbClr val="FFFFFF"/>
                </a:solidFill>
                <a:latin typeface="Arial"/>
                <a:ea typeface="Arial"/>
                <a:cs typeface="Arial"/>
                <a:sym typeface="Arial"/>
              </a:rPr>
              <a:t>X</a:t>
            </a:r>
            <a:r>
              <a:rPr b="1" lang="en-US" sz="2100">
                <a:solidFill>
                  <a:srgbClr val="FFFFFF"/>
                </a:solidFill>
                <a:latin typeface="Noto Sans"/>
                <a:ea typeface="Noto Sans"/>
                <a:cs typeface="Noto Sans"/>
                <a:sym typeface="Noto Sans"/>
              </a:rPr>
              <a:t>Ử </a:t>
            </a:r>
            <a:r>
              <a:rPr b="1" lang="en-US" sz="2100">
                <a:solidFill>
                  <a:srgbClr val="FFFFFF"/>
                </a:solidFill>
                <a:latin typeface="Arial"/>
                <a:ea typeface="Arial"/>
                <a:cs typeface="Arial"/>
                <a:sym typeface="Arial"/>
              </a:rPr>
              <a:t>L</a:t>
            </a:r>
            <a:r>
              <a:rPr b="1" lang="en-US" sz="2100">
                <a:solidFill>
                  <a:srgbClr val="FFFFFF"/>
                </a:solidFill>
                <a:latin typeface="Noto Sans"/>
                <a:ea typeface="Noto Sans"/>
                <a:cs typeface="Noto Sans"/>
                <a:sym typeface="Noto Sans"/>
              </a:rPr>
              <a:t>Ý </a:t>
            </a:r>
            <a:r>
              <a:rPr b="1" lang="en-US" sz="2100">
                <a:solidFill>
                  <a:srgbClr val="FFFFFF"/>
                </a:solidFill>
                <a:latin typeface="Arial"/>
                <a:ea typeface="Arial"/>
                <a:cs typeface="Arial"/>
                <a:sym typeface="Arial"/>
              </a:rPr>
              <a:t>VÀ LÀM S</a:t>
            </a:r>
            <a:r>
              <a:rPr b="1" lang="en-US" sz="2100">
                <a:solidFill>
                  <a:srgbClr val="FFFFFF"/>
                </a:solidFill>
                <a:latin typeface="Noto Sans"/>
                <a:ea typeface="Noto Sans"/>
                <a:cs typeface="Noto Sans"/>
                <a:sym typeface="Noto Sans"/>
              </a:rPr>
              <a:t>Ạ</a:t>
            </a:r>
            <a:r>
              <a:rPr b="1" lang="en-US" sz="2100">
                <a:solidFill>
                  <a:srgbClr val="FFFFFF"/>
                </a:solidFill>
                <a:latin typeface="Arial"/>
                <a:ea typeface="Arial"/>
                <a:cs typeface="Arial"/>
                <a:sym typeface="Arial"/>
              </a:rPr>
              <a:t>CH D</a:t>
            </a:r>
            <a:r>
              <a:rPr b="1" lang="en-US" sz="2100">
                <a:solidFill>
                  <a:srgbClr val="FFFFFF"/>
                </a:solidFill>
                <a:latin typeface="Noto Sans"/>
                <a:ea typeface="Noto Sans"/>
                <a:cs typeface="Noto Sans"/>
                <a:sym typeface="Noto Sans"/>
              </a:rPr>
              <a:t>Ữ </a:t>
            </a:r>
            <a:r>
              <a:rPr b="1" lang="en-US" sz="2100">
                <a:solidFill>
                  <a:srgbClr val="FFFFFF"/>
                </a:solidFill>
              </a:rPr>
              <a:t>LIỆU</a:t>
            </a:r>
            <a:endParaRPr sz="2100">
              <a:latin typeface="Arial"/>
              <a:ea typeface="Arial"/>
              <a:cs typeface="Arial"/>
              <a:sym typeface="Arial"/>
            </a:endParaRPr>
          </a:p>
        </p:txBody>
      </p:sp>
      <p:grpSp>
        <p:nvGrpSpPr>
          <p:cNvPr id="122" name="Google Shape;122;p6"/>
          <p:cNvGrpSpPr/>
          <p:nvPr/>
        </p:nvGrpSpPr>
        <p:grpSpPr>
          <a:xfrm>
            <a:off x="2630" y="38100"/>
            <a:ext cx="3067341" cy="629285"/>
            <a:chOff x="29844" y="0"/>
            <a:chExt cx="3267156" cy="629285"/>
          </a:xfrm>
        </p:grpSpPr>
        <p:sp>
          <p:nvSpPr>
            <p:cNvPr id="123" name="Google Shape;123;p6"/>
            <p:cNvSpPr/>
            <p:nvPr/>
          </p:nvSpPr>
          <p:spPr>
            <a:xfrm>
              <a:off x="29844" y="0"/>
              <a:ext cx="3267075" cy="629285"/>
            </a:xfrm>
            <a:custGeom>
              <a:rect b="b" l="l" r="r" t="t"/>
              <a:pathLst>
                <a:path extrusionOk="0" h="629285" w="3267075">
                  <a:moveTo>
                    <a:pt x="3267026" y="628700"/>
                  </a:moveTo>
                  <a:lnTo>
                    <a:pt x="0" y="628700"/>
                  </a:lnTo>
                  <a:lnTo>
                    <a:pt x="0" y="0"/>
                  </a:lnTo>
                  <a:lnTo>
                    <a:pt x="3267026" y="0"/>
                  </a:lnTo>
                  <a:lnTo>
                    <a:pt x="3267026" y="628700"/>
                  </a:lnTo>
                  <a:close/>
                </a:path>
              </a:pathLst>
            </a:custGeom>
            <a:solidFill>
              <a:srgbClr val="FFFDF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4" name="Google Shape;124;p6"/>
            <p:cNvSpPr/>
            <p:nvPr/>
          </p:nvSpPr>
          <p:spPr>
            <a:xfrm>
              <a:off x="29925" y="0"/>
              <a:ext cx="3267075" cy="628650"/>
            </a:xfrm>
            <a:custGeom>
              <a:rect b="b" l="l" r="r" t="t"/>
              <a:pathLst>
                <a:path extrusionOk="0" h="628650" w="3267075">
                  <a:moveTo>
                    <a:pt x="0" y="0"/>
                  </a:moveTo>
                  <a:lnTo>
                    <a:pt x="3266907" y="0"/>
                  </a:lnTo>
                  <a:lnTo>
                    <a:pt x="3266907"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25" name="Google Shape;125;p6"/>
          <p:cNvSpPr txBox="1"/>
          <p:nvPr/>
        </p:nvSpPr>
        <p:spPr>
          <a:xfrm>
            <a:off x="870524" y="107981"/>
            <a:ext cx="2191729"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400">
                <a:solidFill>
                  <a:srgbClr val="A61215"/>
                </a:solidFill>
                <a:latin typeface="Noto Sans"/>
                <a:ea typeface="Noto Sans"/>
                <a:cs typeface="Noto Sans"/>
                <a:sym typeface="Noto Sans"/>
              </a:rPr>
              <a:t>BỘ DỮ LIỆU</a:t>
            </a:r>
            <a:endParaRPr sz="2400">
              <a:latin typeface="Noto Sans"/>
              <a:ea typeface="Noto Sans"/>
              <a:cs typeface="Noto Sans"/>
              <a:sym typeface="Noto Sans"/>
            </a:endParaRPr>
          </a:p>
        </p:txBody>
      </p:sp>
      <p:grpSp>
        <p:nvGrpSpPr>
          <p:cNvPr id="126" name="Google Shape;126;p6"/>
          <p:cNvGrpSpPr/>
          <p:nvPr/>
        </p:nvGrpSpPr>
        <p:grpSpPr>
          <a:xfrm>
            <a:off x="3030977" y="42014"/>
            <a:ext cx="3758283" cy="629285"/>
            <a:chOff x="3271814" y="0"/>
            <a:chExt cx="3562411" cy="629285"/>
          </a:xfrm>
        </p:grpSpPr>
        <p:sp>
          <p:nvSpPr>
            <p:cNvPr id="127" name="Google Shape;127;p6"/>
            <p:cNvSpPr/>
            <p:nvPr/>
          </p:nvSpPr>
          <p:spPr>
            <a:xfrm>
              <a:off x="3271814" y="0"/>
              <a:ext cx="3557904" cy="629285"/>
            </a:xfrm>
            <a:custGeom>
              <a:rect b="b" l="l" r="r" t="t"/>
              <a:pathLst>
                <a:path extrusionOk="0" h="629285" w="3557904">
                  <a:moveTo>
                    <a:pt x="3557715" y="628700"/>
                  </a:moveTo>
                  <a:lnTo>
                    <a:pt x="0" y="628700"/>
                  </a:lnTo>
                  <a:lnTo>
                    <a:pt x="0" y="0"/>
                  </a:lnTo>
                  <a:lnTo>
                    <a:pt x="3557715" y="0"/>
                  </a:lnTo>
                  <a:lnTo>
                    <a:pt x="3557715" y="62870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8" name="Google Shape;128;p6"/>
            <p:cNvSpPr/>
            <p:nvPr/>
          </p:nvSpPr>
          <p:spPr>
            <a:xfrm>
              <a:off x="3271875" y="0"/>
              <a:ext cx="3562350" cy="628650"/>
            </a:xfrm>
            <a:custGeom>
              <a:rect b="b" l="l" r="r" t="t"/>
              <a:pathLst>
                <a:path extrusionOk="0" h="628650" w="3562350">
                  <a:moveTo>
                    <a:pt x="0" y="0"/>
                  </a:moveTo>
                  <a:lnTo>
                    <a:pt x="3562193" y="0"/>
                  </a:lnTo>
                  <a:lnTo>
                    <a:pt x="3562193"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29" name="Google Shape;129;p6"/>
          <p:cNvSpPr txBox="1"/>
          <p:nvPr/>
        </p:nvSpPr>
        <p:spPr>
          <a:xfrm>
            <a:off x="3129204" y="107981"/>
            <a:ext cx="3490767" cy="32060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solidFill>
                  <a:srgbClr val="9C0809"/>
                </a:solidFill>
                <a:latin typeface="Arial"/>
                <a:ea typeface="Arial"/>
                <a:cs typeface="Arial"/>
                <a:sym typeface="Arial"/>
              </a:rPr>
              <a:t>QUY TRÌNH PHÂN TÍCH</a:t>
            </a:r>
            <a:endParaRPr sz="2000">
              <a:latin typeface="Arial"/>
              <a:ea typeface="Arial"/>
              <a:cs typeface="Arial"/>
              <a:sym typeface="Arial"/>
            </a:endParaRPr>
          </a:p>
        </p:txBody>
      </p:sp>
      <p:grpSp>
        <p:nvGrpSpPr>
          <p:cNvPr id="130" name="Google Shape;130;p6"/>
          <p:cNvGrpSpPr/>
          <p:nvPr/>
        </p:nvGrpSpPr>
        <p:grpSpPr>
          <a:xfrm>
            <a:off x="10411332" y="50592"/>
            <a:ext cx="4200617" cy="629285"/>
            <a:chOff x="10387248" y="0"/>
            <a:chExt cx="4200617" cy="629285"/>
          </a:xfrm>
        </p:grpSpPr>
        <p:sp>
          <p:nvSpPr>
            <p:cNvPr id="131" name="Google Shape;131;p6"/>
            <p:cNvSpPr/>
            <p:nvPr/>
          </p:nvSpPr>
          <p:spPr>
            <a:xfrm>
              <a:off x="10387248" y="0"/>
              <a:ext cx="4197985" cy="629285"/>
            </a:xfrm>
            <a:custGeom>
              <a:rect b="b" l="l" r="r" t="t"/>
              <a:pathLst>
                <a:path extrusionOk="0" h="629285" w="4197984">
                  <a:moveTo>
                    <a:pt x="4197520" y="628700"/>
                  </a:moveTo>
                  <a:lnTo>
                    <a:pt x="0" y="628700"/>
                  </a:lnTo>
                  <a:lnTo>
                    <a:pt x="0" y="0"/>
                  </a:lnTo>
                  <a:lnTo>
                    <a:pt x="4197520" y="0"/>
                  </a:lnTo>
                  <a:lnTo>
                    <a:pt x="4197520" y="62870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2" name="Google Shape;132;p6"/>
            <p:cNvSpPr/>
            <p:nvPr/>
          </p:nvSpPr>
          <p:spPr>
            <a:xfrm>
              <a:off x="10387340" y="0"/>
              <a:ext cx="4200525" cy="628650"/>
            </a:xfrm>
            <a:custGeom>
              <a:rect b="b" l="l" r="r" t="t"/>
              <a:pathLst>
                <a:path extrusionOk="0" h="628650" w="4200525">
                  <a:moveTo>
                    <a:pt x="0" y="0"/>
                  </a:moveTo>
                  <a:lnTo>
                    <a:pt x="4200311" y="0"/>
                  </a:lnTo>
                  <a:lnTo>
                    <a:pt x="4200311"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33" name="Google Shape;133;p6"/>
          <p:cNvSpPr txBox="1"/>
          <p:nvPr/>
        </p:nvSpPr>
        <p:spPr>
          <a:xfrm>
            <a:off x="11146371" y="107981"/>
            <a:ext cx="2949281"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200">
                <a:solidFill>
                  <a:srgbClr val="9C0809"/>
                </a:solidFill>
                <a:latin typeface="Arial"/>
                <a:ea typeface="Arial"/>
                <a:cs typeface="Arial"/>
                <a:sym typeface="Arial"/>
              </a:rPr>
              <a:t>V</a:t>
            </a:r>
            <a:r>
              <a:rPr b="1" lang="en-US" sz="2200">
                <a:solidFill>
                  <a:srgbClr val="9C0809"/>
                </a:solidFill>
                <a:latin typeface="Noto Sans"/>
                <a:ea typeface="Noto Sans"/>
                <a:cs typeface="Noto Sans"/>
                <a:sym typeface="Noto Sans"/>
              </a:rPr>
              <a:t>Ấ</a:t>
            </a:r>
            <a:r>
              <a:rPr b="1" lang="en-US" sz="2200">
                <a:solidFill>
                  <a:srgbClr val="9C0809"/>
                </a:solidFill>
                <a:latin typeface="Arial"/>
                <a:ea typeface="Arial"/>
                <a:cs typeface="Arial"/>
                <a:sym typeface="Arial"/>
              </a:rPr>
              <a:t>N </a:t>
            </a:r>
            <a:r>
              <a:rPr b="1" lang="en-US" sz="2200">
                <a:solidFill>
                  <a:srgbClr val="9C0809"/>
                </a:solidFill>
                <a:latin typeface="Noto Sans"/>
                <a:ea typeface="Noto Sans"/>
                <a:cs typeface="Noto Sans"/>
                <a:sym typeface="Noto Sans"/>
              </a:rPr>
              <a:t>ĐỀ </a:t>
            </a:r>
            <a:r>
              <a:rPr b="1" lang="en-US" sz="2200">
                <a:solidFill>
                  <a:srgbClr val="9C0809"/>
                </a:solidFill>
                <a:latin typeface="Arial"/>
                <a:ea typeface="Arial"/>
                <a:cs typeface="Arial"/>
                <a:sym typeface="Arial"/>
              </a:rPr>
              <a:t>PHÂN TÍCH</a:t>
            </a:r>
            <a:endParaRPr sz="2200">
              <a:latin typeface="Arial"/>
              <a:ea typeface="Arial"/>
              <a:cs typeface="Arial"/>
              <a:sym typeface="Arial"/>
            </a:endParaRPr>
          </a:p>
        </p:txBody>
      </p:sp>
      <p:grpSp>
        <p:nvGrpSpPr>
          <p:cNvPr id="134" name="Google Shape;134;p6"/>
          <p:cNvGrpSpPr/>
          <p:nvPr/>
        </p:nvGrpSpPr>
        <p:grpSpPr>
          <a:xfrm>
            <a:off x="6784395" y="50593"/>
            <a:ext cx="3562411" cy="629285"/>
            <a:chOff x="6829531" y="0"/>
            <a:chExt cx="3562411" cy="629285"/>
          </a:xfrm>
        </p:grpSpPr>
        <p:sp>
          <p:nvSpPr>
            <p:cNvPr id="135" name="Google Shape;135;p6"/>
            <p:cNvSpPr/>
            <p:nvPr/>
          </p:nvSpPr>
          <p:spPr>
            <a:xfrm>
              <a:off x="6829531" y="0"/>
              <a:ext cx="3557904" cy="629285"/>
            </a:xfrm>
            <a:custGeom>
              <a:rect b="b" l="l" r="r" t="t"/>
              <a:pathLst>
                <a:path extrusionOk="0" h="629285" w="3557904">
                  <a:moveTo>
                    <a:pt x="3557715" y="628700"/>
                  </a:moveTo>
                  <a:lnTo>
                    <a:pt x="0" y="628700"/>
                  </a:lnTo>
                  <a:lnTo>
                    <a:pt x="0" y="0"/>
                  </a:lnTo>
                  <a:lnTo>
                    <a:pt x="3557715" y="0"/>
                  </a:lnTo>
                  <a:lnTo>
                    <a:pt x="3557715" y="62870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6" name="Google Shape;136;p6"/>
            <p:cNvSpPr/>
            <p:nvPr/>
          </p:nvSpPr>
          <p:spPr>
            <a:xfrm>
              <a:off x="6829592" y="0"/>
              <a:ext cx="3562350" cy="628650"/>
            </a:xfrm>
            <a:custGeom>
              <a:rect b="b" l="l" r="r" t="t"/>
              <a:pathLst>
                <a:path extrusionOk="0" h="628650" w="3562350">
                  <a:moveTo>
                    <a:pt x="0" y="0"/>
                  </a:moveTo>
                  <a:lnTo>
                    <a:pt x="3562193" y="0"/>
                  </a:lnTo>
                  <a:lnTo>
                    <a:pt x="3562193"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37" name="Google Shape;137;p6"/>
          <p:cNvSpPr txBox="1"/>
          <p:nvPr/>
        </p:nvSpPr>
        <p:spPr>
          <a:xfrm>
            <a:off x="7625712" y="107981"/>
            <a:ext cx="2280288"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200">
                <a:solidFill>
                  <a:srgbClr val="9C0809"/>
                </a:solidFill>
                <a:latin typeface="Arial"/>
                <a:ea typeface="Arial"/>
                <a:cs typeface="Arial"/>
                <a:sym typeface="Arial"/>
              </a:rPr>
              <a:t>X</a:t>
            </a:r>
            <a:r>
              <a:rPr b="1" lang="en-US" sz="2200">
                <a:solidFill>
                  <a:srgbClr val="9C0809"/>
                </a:solidFill>
                <a:latin typeface="Noto Sans"/>
                <a:ea typeface="Noto Sans"/>
                <a:cs typeface="Noto Sans"/>
                <a:sym typeface="Noto Sans"/>
              </a:rPr>
              <a:t>Ử </a:t>
            </a:r>
            <a:r>
              <a:rPr b="1" lang="en-US" sz="2200">
                <a:solidFill>
                  <a:srgbClr val="9C0809"/>
                </a:solidFill>
                <a:latin typeface="Arial"/>
                <a:ea typeface="Arial"/>
                <a:cs typeface="Arial"/>
                <a:sym typeface="Arial"/>
              </a:rPr>
              <a:t>LÍ D</a:t>
            </a:r>
            <a:r>
              <a:rPr b="1" lang="en-US" sz="2200">
                <a:solidFill>
                  <a:srgbClr val="9C0809"/>
                </a:solidFill>
                <a:latin typeface="Noto Sans"/>
                <a:ea typeface="Noto Sans"/>
                <a:cs typeface="Noto Sans"/>
                <a:sym typeface="Noto Sans"/>
              </a:rPr>
              <a:t>Ữ </a:t>
            </a:r>
            <a:r>
              <a:rPr b="1" lang="en-US" sz="2200">
                <a:solidFill>
                  <a:srgbClr val="9C0809"/>
                </a:solidFill>
                <a:latin typeface="Arial"/>
                <a:ea typeface="Arial"/>
                <a:cs typeface="Arial"/>
                <a:sym typeface="Arial"/>
              </a:rPr>
              <a:t>LI</a:t>
            </a:r>
            <a:r>
              <a:rPr b="1" lang="en-US" sz="2200">
                <a:solidFill>
                  <a:srgbClr val="9C0809"/>
                </a:solidFill>
                <a:latin typeface="Noto Sans"/>
                <a:ea typeface="Noto Sans"/>
                <a:cs typeface="Noto Sans"/>
                <a:sym typeface="Noto Sans"/>
              </a:rPr>
              <a:t>Ệ</a:t>
            </a:r>
            <a:r>
              <a:rPr b="1" lang="en-US" sz="2200">
                <a:solidFill>
                  <a:srgbClr val="9C0809"/>
                </a:solidFill>
                <a:latin typeface="Arial"/>
                <a:ea typeface="Arial"/>
                <a:cs typeface="Arial"/>
                <a:sym typeface="Arial"/>
              </a:rPr>
              <a:t>U</a:t>
            </a:r>
            <a:endParaRPr sz="2200">
              <a:latin typeface="Arial"/>
              <a:ea typeface="Arial"/>
              <a:cs typeface="Arial"/>
              <a:sym typeface="Arial"/>
            </a:endParaRPr>
          </a:p>
        </p:txBody>
      </p:sp>
      <p:grpSp>
        <p:nvGrpSpPr>
          <p:cNvPr id="138" name="Google Shape;138;p6"/>
          <p:cNvGrpSpPr/>
          <p:nvPr/>
        </p:nvGrpSpPr>
        <p:grpSpPr>
          <a:xfrm>
            <a:off x="14609317" y="49957"/>
            <a:ext cx="3887504" cy="795107"/>
            <a:chOff x="10387340" y="0"/>
            <a:chExt cx="4429375" cy="795107"/>
          </a:xfrm>
        </p:grpSpPr>
        <p:sp>
          <p:nvSpPr>
            <p:cNvPr id="139" name="Google Shape;139;p6"/>
            <p:cNvSpPr/>
            <p:nvPr/>
          </p:nvSpPr>
          <p:spPr>
            <a:xfrm>
              <a:off x="10618730" y="165822"/>
              <a:ext cx="4197985" cy="629285"/>
            </a:xfrm>
            <a:custGeom>
              <a:rect b="b" l="l" r="r" t="t"/>
              <a:pathLst>
                <a:path extrusionOk="0" h="629285" w="4197984">
                  <a:moveTo>
                    <a:pt x="4197520" y="628700"/>
                  </a:moveTo>
                  <a:lnTo>
                    <a:pt x="0" y="628700"/>
                  </a:lnTo>
                  <a:lnTo>
                    <a:pt x="0" y="0"/>
                  </a:lnTo>
                  <a:lnTo>
                    <a:pt x="4197520" y="0"/>
                  </a:lnTo>
                  <a:lnTo>
                    <a:pt x="4197520" y="62870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rPr b="1" lang="en-US" sz="2000">
                  <a:solidFill>
                    <a:srgbClr val="C00000"/>
                  </a:solidFill>
                  <a:latin typeface="Arial"/>
                  <a:ea typeface="Arial"/>
                  <a:cs typeface="Arial"/>
                  <a:sym typeface="Arial"/>
                </a:rPr>
                <a:t>ĐÈ XUẤT CHIẾN LƯỢC</a:t>
              </a:r>
              <a:endParaRPr b="1" sz="2000">
                <a:solidFill>
                  <a:srgbClr val="C00000"/>
                </a:solidFill>
                <a:latin typeface="Arial"/>
                <a:ea typeface="Arial"/>
                <a:cs typeface="Arial"/>
                <a:sym typeface="Arial"/>
              </a:endParaRPr>
            </a:p>
          </p:txBody>
        </p:sp>
        <p:sp>
          <p:nvSpPr>
            <p:cNvPr id="140" name="Google Shape;140;p6"/>
            <p:cNvSpPr/>
            <p:nvPr/>
          </p:nvSpPr>
          <p:spPr>
            <a:xfrm>
              <a:off x="10387340" y="0"/>
              <a:ext cx="4200525" cy="628650"/>
            </a:xfrm>
            <a:custGeom>
              <a:rect b="b" l="l" r="r" t="t"/>
              <a:pathLst>
                <a:path extrusionOk="0" h="628650" w="4200525">
                  <a:moveTo>
                    <a:pt x="0" y="0"/>
                  </a:moveTo>
                  <a:lnTo>
                    <a:pt x="4200311" y="0"/>
                  </a:lnTo>
                  <a:lnTo>
                    <a:pt x="4200311" y="628650"/>
                  </a:lnTo>
                  <a:lnTo>
                    <a:pt x="0" y="628650"/>
                  </a:lnTo>
                  <a:lnTo>
                    <a:pt x="0" y="0"/>
                  </a:lnTo>
                  <a:close/>
                </a:path>
              </a:pathLst>
            </a:custGeom>
            <a:noFill/>
            <a:ln cap="flat" cmpd="sng" w="76200">
              <a:solidFill>
                <a:srgbClr val="9C080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7"/>
          <p:cNvGrpSpPr/>
          <p:nvPr/>
        </p:nvGrpSpPr>
        <p:grpSpPr>
          <a:xfrm>
            <a:off x="6358646" y="1791156"/>
            <a:ext cx="11672985" cy="7281205"/>
            <a:chOff x="6358646" y="1791156"/>
            <a:chExt cx="11672985" cy="7281205"/>
          </a:xfrm>
        </p:grpSpPr>
        <p:pic>
          <p:nvPicPr>
            <p:cNvPr id="146" name="Google Shape;146;p7"/>
            <p:cNvPicPr preferRelativeResize="0"/>
            <p:nvPr/>
          </p:nvPicPr>
          <p:blipFill rotWithShape="1">
            <a:blip r:embed="rId3">
              <a:alphaModFix/>
            </a:blip>
            <a:srcRect b="0" l="0" r="0" t="0"/>
            <a:stretch/>
          </p:blipFill>
          <p:spPr>
            <a:xfrm>
              <a:off x="12488082" y="1791156"/>
              <a:ext cx="5543549" cy="3114659"/>
            </a:xfrm>
            <a:prstGeom prst="rect">
              <a:avLst/>
            </a:prstGeom>
            <a:noFill/>
            <a:ln>
              <a:noFill/>
            </a:ln>
          </p:spPr>
        </p:pic>
        <p:pic>
          <p:nvPicPr>
            <p:cNvPr id="147" name="Google Shape;147;p7"/>
            <p:cNvPicPr preferRelativeResize="0"/>
            <p:nvPr/>
          </p:nvPicPr>
          <p:blipFill rotWithShape="1">
            <a:blip r:embed="rId4">
              <a:alphaModFix/>
            </a:blip>
            <a:srcRect b="0" l="0" r="0" t="0"/>
            <a:stretch/>
          </p:blipFill>
          <p:spPr>
            <a:xfrm>
              <a:off x="6358646" y="5633852"/>
              <a:ext cx="5734049" cy="3438509"/>
            </a:xfrm>
            <a:prstGeom prst="rect">
              <a:avLst/>
            </a:prstGeom>
            <a:noFill/>
            <a:ln>
              <a:noFill/>
            </a:ln>
          </p:spPr>
        </p:pic>
      </p:grpSp>
      <p:sp>
        <p:nvSpPr>
          <p:cNvPr id="148" name="Google Shape;148;p7"/>
          <p:cNvSpPr txBox="1"/>
          <p:nvPr/>
        </p:nvSpPr>
        <p:spPr>
          <a:xfrm>
            <a:off x="0" y="752901"/>
            <a:ext cx="4212590" cy="857250"/>
          </a:xfrm>
          <a:prstGeom prst="rect">
            <a:avLst/>
          </a:prstGeom>
          <a:solidFill>
            <a:srgbClr val="4A494A"/>
          </a:solidFill>
          <a:ln>
            <a:noFill/>
          </a:ln>
        </p:spPr>
        <p:txBody>
          <a:bodyPr anchorCtr="0" anchor="t" bIns="0" lIns="0" spcFirstLastPara="1" rIns="0" wrap="square" tIns="233025">
            <a:spAutoFit/>
          </a:bodyPr>
          <a:lstStyle/>
          <a:p>
            <a:pPr indent="0" lvl="0" marL="179070" rtl="0" algn="l">
              <a:lnSpc>
                <a:spcPct val="100000"/>
              </a:lnSpc>
              <a:spcBef>
                <a:spcPts val="0"/>
              </a:spcBef>
              <a:spcAft>
                <a:spcPts val="0"/>
              </a:spcAft>
              <a:buNone/>
            </a:pPr>
            <a:r>
              <a:rPr b="1" lang="en-US" sz="2100">
                <a:solidFill>
                  <a:srgbClr val="FFFFFF"/>
                </a:solidFill>
                <a:latin typeface="Arial"/>
                <a:ea typeface="Arial"/>
                <a:cs typeface="Arial"/>
                <a:sym typeface="Arial"/>
              </a:rPr>
              <a:t>DASHBOARD VISUALIZATION</a:t>
            </a:r>
            <a:endParaRPr sz="2100">
              <a:latin typeface="Arial"/>
              <a:ea typeface="Arial"/>
              <a:cs typeface="Arial"/>
              <a:sym typeface="Arial"/>
            </a:endParaRPr>
          </a:p>
        </p:txBody>
      </p:sp>
      <p:sp>
        <p:nvSpPr>
          <p:cNvPr id="149" name="Google Shape;149;p7"/>
          <p:cNvSpPr/>
          <p:nvPr/>
        </p:nvSpPr>
        <p:spPr>
          <a:xfrm>
            <a:off x="1967902" y="5015834"/>
            <a:ext cx="2045335" cy="508000"/>
          </a:xfrm>
          <a:custGeom>
            <a:rect b="b" l="l" r="r" t="t"/>
            <a:pathLst>
              <a:path extrusionOk="0" h="508000" w="2045335">
                <a:moveTo>
                  <a:pt x="1917823" y="507999"/>
                </a:moveTo>
                <a:lnTo>
                  <a:pt x="127103" y="507999"/>
                </a:lnTo>
                <a:lnTo>
                  <a:pt x="102192" y="505536"/>
                </a:lnTo>
                <a:lnTo>
                  <a:pt x="56587" y="486661"/>
                </a:lnTo>
                <a:lnTo>
                  <a:pt x="21355" y="451458"/>
                </a:lnTo>
                <a:lnTo>
                  <a:pt x="2465" y="405891"/>
                </a:lnTo>
                <a:lnTo>
                  <a:pt x="0" y="380999"/>
                </a:lnTo>
                <a:lnTo>
                  <a:pt x="0" y="126999"/>
                </a:lnTo>
                <a:lnTo>
                  <a:pt x="9676" y="78399"/>
                </a:lnTo>
                <a:lnTo>
                  <a:pt x="37226" y="37197"/>
                </a:lnTo>
                <a:lnTo>
                  <a:pt x="78465" y="9667"/>
                </a:lnTo>
                <a:lnTo>
                  <a:pt x="127103" y="0"/>
                </a:lnTo>
                <a:lnTo>
                  <a:pt x="1917823" y="0"/>
                </a:lnTo>
                <a:lnTo>
                  <a:pt x="1967299" y="9980"/>
                </a:lnTo>
                <a:lnTo>
                  <a:pt x="2007700" y="37197"/>
                </a:lnTo>
                <a:lnTo>
                  <a:pt x="2034939" y="77565"/>
                </a:lnTo>
                <a:lnTo>
                  <a:pt x="2044927" y="126999"/>
                </a:lnTo>
                <a:lnTo>
                  <a:pt x="2044927" y="380999"/>
                </a:lnTo>
                <a:lnTo>
                  <a:pt x="2034939" y="430433"/>
                </a:lnTo>
                <a:lnTo>
                  <a:pt x="2007700" y="470801"/>
                </a:lnTo>
                <a:lnTo>
                  <a:pt x="1967299" y="498018"/>
                </a:lnTo>
                <a:lnTo>
                  <a:pt x="1917823" y="507999"/>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0" name="Google Shape;150;p7"/>
          <p:cNvSpPr txBox="1"/>
          <p:nvPr/>
        </p:nvSpPr>
        <p:spPr>
          <a:xfrm>
            <a:off x="2198519" y="4668430"/>
            <a:ext cx="1814700" cy="782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FBFFFF"/>
                </a:solidFill>
                <a:latin typeface="Verdana"/>
                <a:ea typeface="Verdana"/>
                <a:cs typeface="Verdana"/>
                <a:sym typeface="Verdana"/>
              </a:rPr>
              <a:t>1. Overview</a:t>
            </a:r>
            <a:endParaRPr sz="2500">
              <a:latin typeface="Verdana"/>
              <a:ea typeface="Verdana"/>
              <a:cs typeface="Verdana"/>
              <a:sym typeface="Verdana"/>
            </a:endParaRPr>
          </a:p>
        </p:txBody>
      </p:sp>
      <p:sp>
        <p:nvSpPr>
          <p:cNvPr id="151" name="Google Shape;151;p7"/>
          <p:cNvSpPr/>
          <p:nvPr/>
        </p:nvSpPr>
        <p:spPr>
          <a:xfrm>
            <a:off x="7654125" y="5015825"/>
            <a:ext cx="3586556" cy="508000"/>
          </a:xfrm>
          <a:custGeom>
            <a:rect b="b" l="l" r="r" t="t"/>
            <a:pathLst>
              <a:path extrusionOk="0" h="508000" w="3423920">
                <a:moveTo>
                  <a:pt x="3296688" y="507999"/>
                </a:moveTo>
                <a:lnTo>
                  <a:pt x="127113" y="507999"/>
                </a:lnTo>
                <a:lnTo>
                  <a:pt x="77635" y="498018"/>
                </a:lnTo>
                <a:lnTo>
                  <a:pt x="37231" y="470801"/>
                </a:lnTo>
                <a:lnTo>
                  <a:pt x="9989" y="430433"/>
                </a:lnTo>
                <a:lnTo>
                  <a:pt x="0" y="380999"/>
                </a:lnTo>
                <a:lnTo>
                  <a:pt x="0" y="126999"/>
                </a:lnTo>
                <a:lnTo>
                  <a:pt x="9989" y="77565"/>
                </a:lnTo>
                <a:lnTo>
                  <a:pt x="37231" y="37197"/>
                </a:lnTo>
                <a:lnTo>
                  <a:pt x="77635" y="9980"/>
                </a:lnTo>
                <a:lnTo>
                  <a:pt x="127113" y="0"/>
                </a:lnTo>
                <a:lnTo>
                  <a:pt x="3296688" y="0"/>
                </a:lnTo>
                <a:lnTo>
                  <a:pt x="3346164" y="9980"/>
                </a:lnTo>
                <a:lnTo>
                  <a:pt x="3386565" y="37197"/>
                </a:lnTo>
                <a:lnTo>
                  <a:pt x="3413804" y="77565"/>
                </a:lnTo>
                <a:lnTo>
                  <a:pt x="3423792" y="126999"/>
                </a:lnTo>
                <a:lnTo>
                  <a:pt x="3423792" y="380999"/>
                </a:lnTo>
                <a:lnTo>
                  <a:pt x="3413804" y="430433"/>
                </a:lnTo>
                <a:lnTo>
                  <a:pt x="3386565" y="470801"/>
                </a:lnTo>
                <a:lnTo>
                  <a:pt x="3346164" y="498018"/>
                </a:lnTo>
                <a:lnTo>
                  <a:pt x="3296688" y="507999"/>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2" name="Google Shape;152;p7"/>
          <p:cNvSpPr txBox="1"/>
          <p:nvPr/>
        </p:nvSpPr>
        <p:spPr>
          <a:xfrm>
            <a:off x="7336727" y="5044425"/>
            <a:ext cx="39039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FBFFFF"/>
                </a:solidFill>
                <a:latin typeface="Verdana"/>
                <a:ea typeface="Verdana"/>
                <a:cs typeface="Verdana"/>
                <a:sym typeface="Verdana"/>
              </a:rPr>
              <a:t>2.   Category analysis</a:t>
            </a:r>
            <a:endParaRPr sz="2500">
              <a:latin typeface="Verdana"/>
              <a:ea typeface="Verdana"/>
              <a:cs typeface="Verdana"/>
              <a:sym typeface="Verdana"/>
            </a:endParaRPr>
          </a:p>
        </p:txBody>
      </p:sp>
      <p:sp>
        <p:nvSpPr>
          <p:cNvPr id="153" name="Google Shape;153;p7"/>
          <p:cNvSpPr/>
          <p:nvPr/>
        </p:nvSpPr>
        <p:spPr>
          <a:xfrm>
            <a:off x="13603875" y="5015825"/>
            <a:ext cx="3590290" cy="508000"/>
          </a:xfrm>
          <a:custGeom>
            <a:rect b="b" l="l" r="r" t="t"/>
            <a:pathLst>
              <a:path extrusionOk="0" h="508000" w="3263900">
                <a:moveTo>
                  <a:pt x="3136257" y="507999"/>
                </a:moveTo>
                <a:lnTo>
                  <a:pt x="127103" y="507999"/>
                </a:lnTo>
                <a:lnTo>
                  <a:pt x="102190" y="505536"/>
                </a:lnTo>
                <a:lnTo>
                  <a:pt x="56583" y="486661"/>
                </a:lnTo>
                <a:lnTo>
                  <a:pt x="21351" y="451458"/>
                </a:lnTo>
                <a:lnTo>
                  <a:pt x="2463" y="405891"/>
                </a:lnTo>
                <a:lnTo>
                  <a:pt x="0" y="380999"/>
                </a:lnTo>
                <a:lnTo>
                  <a:pt x="0" y="126999"/>
                </a:lnTo>
                <a:lnTo>
                  <a:pt x="9672" y="78399"/>
                </a:lnTo>
                <a:lnTo>
                  <a:pt x="37226" y="37197"/>
                </a:lnTo>
                <a:lnTo>
                  <a:pt x="78461" y="9667"/>
                </a:lnTo>
                <a:lnTo>
                  <a:pt x="127103" y="0"/>
                </a:lnTo>
                <a:lnTo>
                  <a:pt x="3136257" y="0"/>
                </a:lnTo>
                <a:lnTo>
                  <a:pt x="3185733" y="9980"/>
                </a:lnTo>
                <a:lnTo>
                  <a:pt x="3226134" y="37197"/>
                </a:lnTo>
                <a:lnTo>
                  <a:pt x="3253373" y="77565"/>
                </a:lnTo>
                <a:lnTo>
                  <a:pt x="3263361" y="126999"/>
                </a:lnTo>
                <a:lnTo>
                  <a:pt x="3263361" y="380999"/>
                </a:lnTo>
                <a:lnTo>
                  <a:pt x="3253373" y="430433"/>
                </a:lnTo>
                <a:lnTo>
                  <a:pt x="3226134" y="470801"/>
                </a:lnTo>
                <a:lnTo>
                  <a:pt x="3185733" y="498018"/>
                </a:lnTo>
                <a:lnTo>
                  <a:pt x="3136257" y="507999"/>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4" name="Google Shape;154;p7"/>
          <p:cNvSpPr txBox="1"/>
          <p:nvPr/>
        </p:nvSpPr>
        <p:spPr>
          <a:xfrm>
            <a:off x="13717251" y="5044425"/>
            <a:ext cx="33681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FBFFFF"/>
                </a:solidFill>
                <a:latin typeface="Verdana"/>
                <a:ea typeface="Verdana"/>
                <a:cs typeface="Verdana"/>
                <a:sym typeface="Verdana"/>
              </a:rPr>
              <a:t>3.Location analysis</a:t>
            </a:r>
            <a:endParaRPr sz="2500">
              <a:latin typeface="Verdana"/>
              <a:ea typeface="Verdana"/>
              <a:cs typeface="Verdana"/>
              <a:sym typeface="Verdana"/>
            </a:endParaRPr>
          </a:p>
        </p:txBody>
      </p:sp>
      <p:sp>
        <p:nvSpPr>
          <p:cNvPr id="155" name="Google Shape;155;p7"/>
          <p:cNvSpPr/>
          <p:nvPr/>
        </p:nvSpPr>
        <p:spPr>
          <a:xfrm>
            <a:off x="8101647" y="9292397"/>
            <a:ext cx="2084705" cy="508000"/>
          </a:xfrm>
          <a:custGeom>
            <a:rect b="b" l="l" r="r" t="t"/>
            <a:pathLst>
              <a:path extrusionOk="0" h="508000" w="2084704">
                <a:moveTo>
                  <a:pt x="1957299" y="507999"/>
                </a:moveTo>
                <a:lnTo>
                  <a:pt x="127113" y="507999"/>
                </a:lnTo>
                <a:lnTo>
                  <a:pt x="102196" y="505536"/>
                </a:lnTo>
                <a:lnTo>
                  <a:pt x="56592" y="486661"/>
                </a:lnTo>
                <a:lnTo>
                  <a:pt x="21359" y="451458"/>
                </a:lnTo>
                <a:lnTo>
                  <a:pt x="2465" y="405891"/>
                </a:lnTo>
                <a:lnTo>
                  <a:pt x="0" y="380999"/>
                </a:lnTo>
                <a:lnTo>
                  <a:pt x="0" y="126999"/>
                </a:lnTo>
                <a:lnTo>
                  <a:pt x="9677" y="78399"/>
                </a:lnTo>
                <a:lnTo>
                  <a:pt x="37235" y="37197"/>
                </a:lnTo>
                <a:lnTo>
                  <a:pt x="78467" y="9667"/>
                </a:lnTo>
                <a:lnTo>
                  <a:pt x="127113" y="0"/>
                </a:lnTo>
                <a:lnTo>
                  <a:pt x="1957299" y="0"/>
                </a:lnTo>
                <a:lnTo>
                  <a:pt x="2006775" y="9980"/>
                </a:lnTo>
                <a:lnTo>
                  <a:pt x="2047177" y="37197"/>
                </a:lnTo>
                <a:lnTo>
                  <a:pt x="2074415" y="77565"/>
                </a:lnTo>
                <a:lnTo>
                  <a:pt x="2084403" y="126999"/>
                </a:lnTo>
                <a:lnTo>
                  <a:pt x="2084403" y="380999"/>
                </a:lnTo>
                <a:lnTo>
                  <a:pt x="2074415" y="430433"/>
                </a:lnTo>
                <a:lnTo>
                  <a:pt x="2047177" y="470801"/>
                </a:lnTo>
                <a:lnTo>
                  <a:pt x="2006775" y="498018"/>
                </a:lnTo>
                <a:lnTo>
                  <a:pt x="1957299" y="507999"/>
                </a:lnTo>
                <a:close/>
              </a:path>
            </a:pathLst>
          </a:custGeom>
          <a:solidFill>
            <a:srgbClr val="4A4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6" name="Google Shape;156;p7"/>
          <p:cNvSpPr txBox="1"/>
          <p:nvPr/>
        </p:nvSpPr>
        <p:spPr>
          <a:xfrm>
            <a:off x="8286816" y="9341328"/>
            <a:ext cx="185420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FBFFFF"/>
                </a:solidFill>
                <a:latin typeface="Verdana"/>
                <a:ea typeface="Verdana"/>
                <a:cs typeface="Verdana"/>
                <a:sym typeface="Verdana"/>
              </a:rPr>
              <a:t>4. Shipping</a:t>
            </a:r>
            <a:endParaRPr sz="2500">
              <a:latin typeface="Verdana"/>
              <a:ea typeface="Verdana"/>
              <a:cs typeface="Verdana"/>
              <a:sym typeface="Verdana"/>
            </a:endParaRPr>
          </a:p>
        </p:txBody>
      </p:sp>
      <p:pic>
        <p:nvPicPr>
          <p:cNvPr id="157" name="Google Shape;157;p7"/>
          <p:cNvPicPr preferRelativeResize="0"/>
          <p:nvPr/>
        </p:nvPicPr>
        <p:blipFill rotWithShape="1">
          <a:blip r:embed="rId5">
            <a:alphaModFix/>
          </a:blip>
          <a:srcRect b="0" l="0" r="0" t="0"/>
          <a:stretch/>
        </p:blipFill>
        <p:spPr>
          <a:xfrm>
            <a:off x="334981" y="1726259"/>
            <a:ext cx="5831205" cy="3276938"/>
          </a:xfrm>
          <a:prstGeom prst="rect">
            <a:avLst/>
          </a:prstGeom>
          <a:noFill/>
          <a:ln>
            <a:noFill/>
          </a:ln>
        </p:spPr>
      </p:pic>
      <p:pic>
        <p:nvPicPr>
          <p:cNvPr id="158" name="Google Shape;158;p7"/>
          <p:cNvPicPr preferRelativeResize="0"/>
          <p:nvPr/>
        </p:nvPicPr>
        <p:blipFill rotWithShape="1">
          <a:blip r:embed="rId6">
            <a:alphaModFix/>
          </a:blip>
          <a:srcRect b="0" l="0" r="0" t="0"/>
          <a:stretch/>
        </p:blipFill>
        <p:spPr>
          <a:xfrm>
            <a:off x="6333246" y="1745391"/>
            <a:ext cx="5759449" cy="32386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nvSpPr>
        <p:spPr>
          <a:xfrm>
            <a:off x="0" y="878174"/>
            <a:ext cx="2197100" cy="857250"/>
          </a:xfrm>
          <a:prstGeom prst="rect">
            <a:avLst/>
          </a:prstGeom>
          <a:solidFill>
            <a:srgbClr val="4A494A"/>
          </a:solidFill>
          <a:ln>
            <a:noFill/>
          </a:ln>
        </p:spPr>
        <p:txBody>
          <a:bodyPr anchorCtr="0" anchor="t" bIns="0" lIns="0" spcFirstLastPara="1" rIns="0" wrap="square" tIns="233025">
            <a:spAutoFit/>
          </a:bodyPr>
          <a:lstStyle/>
          <a:p>
            <a:pPr indent="0" lvl="0" marL="495300" rtl="0" algn="l">
              <a:lnSpc>
                <a:spcPct val="100000"/>
              </a:lnSpc>
              <a:spcBef>
                <a:spcPts val="0"/>
              </a:spcBef>
              <a:spcAft>
                <a:spcPts val="0"/>
              </a:spcAft>
              <a:buNone/>
            </a:pPr>
            <a:r>
              <a:rPr b="1" lang="en-US" sz="2100">
                <a:solidFill>
                  <a:srgbClr val="FFFFFF"/>
                </a:solidFill>
                <a:latin typeface="Arial"/>
                <a:ea typeface="Arial"/>
                <a:cs typeface="Arial"/>
                <a:sym typeface="Arial"/>
              </a:rPr>
              <a:t>OVERVIEW</a:t>
            </a:r>
            <a:endParaRPr sz="2100">
              <a:latin typeface="Arial"/>
              <a:ea typeface="Arial"/>
              <a:cs typeface="Arial"/>
              <a:sym typeface="Arial"/>
            </a:endParaRPr>
          </a:p>
        </p:txBody>
      </p:sp>
      <p:sp>
        <p:nvSpPr>
          <p:cNvPr id="164" name="Google Shape;164;p8"/>
          <p:cNvSpPr txBox="1"/>
          <p:nvPr/>
        </p:nvSpPr>
        <p:spPr>
          <a:xfrm>
            <a:off x="2610125" y="878175"/>
            <a:ext cx="5871300" cy="1931100"/>
          </a:xfrm>
          <a:prstGeom prst="rect">
            <a:avLst/>
          </a:prstGeom>
          <a:noFill/>
          <a:ln>
            <a:noFill/>
          </a:ln>
        </p:spPr>
        <p:txBody>
          <a:bodyPr anchorCtr="0" anchor="t" bIns="0" lIns="0" spcFirstLastPara="1" rIns="0" wrap="square" tIns="130800">
            <a:spAutoFit/>
          </a:bodyPr>
          <a:lstStyle/>
          <a:p>
            <a:pPr indent="0" lvl="0" marL="0" rtl="0" algn="ctr">
              <a:lnSpc>
                <a:spcPct val="100000"/>
              </a:lnSpc>
              <a:spcBef>
                <a:spcPts val="0"/>
              </a:spcBef>
              <a:spcAft>
                <a:spcPts val="0"/>
              </a:spcAft>
              <a:buNone/>
            </a:pPr>
            <a:r>
              <a:rPr b="1" lang="en-US" sz="7750">
                <a:solidFill>
                  <a:srgbClr val="9C0809"/>
                </a:solidFill>
                <a:latin typeface="Arial"/>
                <a:ea typeface="Arial"/>
                <a:cs typeface="Arial"/>
                <a:sym typeface="Arial"/>
              </a:rPr>
              <a:t>$ 12.642.502</a:t>
            </a:r>
            <a:endParaRPr sz="7750">
              <a:latin typeface="Arial"/>
              <a:ea typeface="Arial"/>
              <a:cs typeface="Arial"/>
              <a:sym typeface="Arial"/>
            </a:endParaRPr>
          </a:p>
          <a:p>
            <a:pPr indent="0" lvl="0" marL="0" rtl="0" algn="ctr">
              <a:lnSpc>
                <a:spcPct val="100000"/>
              </a:lnSpc>
              <a:spcBef>
                <a:spcPts val="465"/>
              </a:spcBef>
              <a:spcAft>
                <a:spcPts val="0"/>
              </a:spcAft>
              <a:buNone/>
            </a:pPr>
            <a:r>
              <a:rPr b="1" lang="en-US" sz="3550">
                <a:latin typeface="Arial"/>
                <a:ea typeface="Arial"/>
                <a:cs typeface="Arial"/>
                <a:sym typeface="Arial"/>
              </a:rPr>
              <a:t>Revenue</a:t>
            </a:r>
            <a:endParaRPr sz="3550">
              <a:latin typeface="Arial"/>
              <a:ea typeface="Arial"/>
              <a:cs typeface="Arial"/>
              <a:sym typeface="Arial"/>
            </a:endParaRPr>
          </a:p>
        </p:txBody>
      </p:sp>
      <p:sp>
        <p:nvSpPr>
          <p:cNvPr id="165" name="Google Shape;165;p8"/>
          <p:cNvSpPr txBox="1"/>
          <p:nvPr/>
        </p:nvSpPr>
        <p:spPr>
          <a:xfrm>
            <a:off x="10179350" y="987625"/>
            <a:ext cx="5249700" cy="1931100"/>
          </a:xfrm>
          <a:prstGeom prst="rect">
            <a:avLst/>
          </a:prstGeom>
          <a:noFill/>
          <a:ln>
            <a:noFill/>
          </a:ln>
        </p:spPr>
        <p:txBody>
          <a:bodyPr anchorCtr="0" anchor="t" bIns="0" lIns="0" spcFirstLastPara="1" rIns="0" wrap="square" tIns="130800">
            <a:spAutoFit/>
          </a:bodyPr>
          <a:lstStyle/>
          <a:p>
            <a:pPr indent="0" lvl="0" marL="0" rtl="0" algn="ctr">
              <a:lnSpc>
                <a:spcPct val="100000"/>
              </a:lnSpc>
              <a:spcBef>
                <a:spcPts val="0"/>
              </a:spcBef>
              <a:spcAft>
                <a:spcPts val="0"/>
              </a:spcAft>
              <a:buNone/>
            </a:pPr>
            <a:r>
              <a:rPr b="1" lang="en-US" sz="7750">
                <a:solidFill>
                  <a:srgbClr val="9C0809"/>
                </a:solidFill>
                <a:latin typeface="Arial"/>
                <a:ea typeface="Arial"/>
                <a:cs typeface="Arial"/>
                <a:sym typeface="Arial"/>
              </a:rPr>
              <a:t>$ 1.467.457</a:t>
            </a:r>
            <a:endParaRPr sz="7750">
              <a:latin typeface="Arial"/>
              <a:ea typeface="Arial"/>
              <a:cs typeface="Arial"/>
              <a:sym typeface="Arial"/>
            </a:endParaRPr>
          </a:p>
          <a:p>
            <a:pPr indent="0" lvl="0" marL="0" rtl="0" algn="ctr">
              <a:lnSpc>
                <a:spcPct val="100000"/>
              </a:lnSpc>
              <a:spcBef>
                <a:spcPts val="465"/>
              </a:spcBef>
              <a:spcAft>
                <a:spcPts val="0"/>
              </a:spcAft>
              <a:buNone/>
            </a:pPr>
            <a:r>
              <a:rPr b="1" lang="en-US" sz="3550">
                <a:latin typeface="Arial"/>
                <a:ea typeface="Arial"/>
                <a:cs typeface="Arial"/>
                <a:sym typeface="Arial"/>
              </a:rPr>
              <a:t>Profit</a:t>
            </a:r>
            <a:endParaRPr sz="3550">
              <a:latin typeface="Arial"/>
              <a:ea typeface="Arial"/>
              <a:cs typeface="Arial"/>
              <a:sym typeface="Arial"/>
            </a:endParaRPr>
          </a:p>
        </p:txBody>
      </p:sp>
      <p:sp>
        <p:nvSpPr>
          <p:cNvPr id="166" name="Google Shape;166;p8"/>
          <p:cNvSpPr txBox="1"/>
          <p:nvPr/>
        </p:nvSpPr>
        <p:spPr>
          <a:xfrm>
            <a:off x="3302441" y="4236756"/>
            <a:ext cx="2634615" cy="1635760"/>
          </a:xfrm>
          <a:prstGeom prst="rect">
            <a:avLst/>
          </a:prstGeom>
          <a:noFill/>
          <a:ln>
            <a:noFill/>
          </a:ln>
        </p:spPr>
        <p:txBody>
          <a:bodyPr anchorCtr="0" anchor="t" bIns="0" lIns="0" spcFirstLastPara="1" rIns="0" wrap="square" tIns="107300">
            <a:spAutoFit/>
          </a:bodyPr>
          <a:lstStyle/>
          <a:p>
            <a:pPr indent="0" lvl="0" marL="0" rtl="0" algn="ctr">
              <a:lnSpc>
                <a:spcPct val="100000"/>
              </a:lnSpc>
              <a:spcBef>
                <a:spcPts val="0"/>
              </a:spcBef>
              <a:spcAft>
                <a:spcPts val="0"/>
              </a:spcAft>
              <a:buNone/>
            </a:pPr>
            <a:r>
              <a:rPr b="1" lang="en-US" sz="6600">
                <a:solidFill>
                  <a:srgbClr val="9C0809"/>
                </a:solidFill>
                <a:latin typeface="Arial"/>
                <a:ea typeface="Arial"/>
                <a:cs typeface="Arial"/>
                <a:sym typeface="Arial"/>
              </a:rPr>
              <a:t>25.035</a:t>
            </a:r>
            <a:endParaRPr sz="6600">
              <a:latin typeface="Arial"/>
              <a:ea typeface="Arial"/>
              <a:cs typeface="Arial"/>
              <a:sym typeface="Arial"/>
            </a:endParaRPr>
          </a:p>
          <a:p>
            <a:pPr indent="0" lvl="0" marL="0" rtl="0" algn="ctr">
              <a:lnSpc>
                <a:spcPct val="100000"/>
              </a:lnSpc>
              <a:spcBef>
                <a:spcPts val="350"/>
              </a:spcBef>
              <a:spcAft>
                <a:spcPts val="0"/>
              </a:spcAft>
              <a:buNone/>
            </a:pPr>
            <a:r>
              <a:rPr b="1" lang="en-US" sz="3050">
                <a:latin typeface="Arial"/>
                <a:ea typeface="Arial"/>
                <a:cs typeface="Arial"/>
                <a:sym typeface="Arial"/>
              </a:rPr>
              <a:t>Total orders</a:t>
            </a:r>
            <a:endParaRPr sz="3050">
              <a:latin typeface="Arial"/>
              <a:ea typeface="Arial"/>
              <a:cs typeface="Arial"/>
              <a:sym typeface="Arial"/>
            </a:endParaRPr>
          </a:p>
        </p:txBody>
      </p:sp>
      <p:sp>
        <p:nvSpPr>
          <p:cNvPr id="167" name="Google Shape;167;p8"/>
          <p:cNvSpPr txBox="1"/>
          <p:nvPr/>
        </p:nvSpPr>
        <p:spPr>
          <a:xfrm>
            <a:off x="7693879" y="4236756"/>
            <a:ext cx="2684145" cy="1635760"/>
          </a:xfrm>
          <a:prstGeom prst="rect">
            <a:avLst/>
          </a:prstGeom>
          <a:noFill/>
          <a:ln>
            <a:noFill/>
          </a:ln>
        </p:spPr>
        <p:txBody>
          <a:bodyPr anchorCtr="0" anchor="t" bIns="0" lIns="0" spcFirstLastPara="1" rIns="0" wrap="square" tIns="107300">
            <a:spAutoFit/>
          </a:bodyPr>
          <a:lstStyle/>
          <a:p>
            <a:pPr indent="0" lvl="0" marL="0" rtl="0" algn="ctr">
              <a:lnSpc>
                <a:spcPct val="100000"/>
              </a:lnSpc>
              <a:spcBef>
                <a:spcPts val="0"/>
              </a:spcBef>
              <a:spcAft>
                <a:spcPts val="0"/>
              </a:spcAft>
              <a:buNone/>
            </a:pPr>
            <a:r>
              <a:rPr b="1" lang="en-US" sz="6600">
                <a:solidFill>
                  <a:srgbClr val="9C0809"/>
                </a:solidFill>
                <a:latin typeface="Arial"/>
                <a:ea typeface="Arial"/>
                <a:cs typeface="Arial"/>
                <a:sym typeface="Arial"/>
              </a:rPr>
              <a:t>1590</a:t>
            </a:r>
            <a:endParaRPr sz="6600">
              <a:latin typeface="Arial"/>
              <a:ea typeface="Arial"/>
              <a:cs typeface="Arial"/>
              <a:sym typeface="Arial"/>
            </a:endParaRPr>
          </a:p>
          <a:p>
            <a:pPr indent="0" lvl="0" marL="0" rtl="0" algn="ctr">
              <a:lnSpc>
                <a:spcPct val="100000"/>
              </a:lnSpc>
              <a:spcBef>
                <a:spcPts val="350"/>
              </a:spcBef>
              <a:spcAft>
                <a:spcPts val="0"/>
              </a:spcAft>
              <a:buNone/>
            </a:pPr>
            <a:r>
              <a:rPr b="1" lang="en-US" sz="3050">
                <a:latin typeface="Arial"/>
                <a:ea typeface="Arial"/>
                <a:cs typeface="Arial"/>
                <a:sym typeface="Arial"/>
              </a:rPr>
              <a:t>Total customer</a:t>
            </a:r>
            <a:endParaRPr sz="3050">
              <a:latin typeface="Arial"/>
              <a:ea typeface="Arial"/>
              <a:cs typeface="Arial"/>
              <a:sym typeface="Arial"/>
            </a:endParaRPr>
          </a:p>
        </p:txBody>
      </p:sp>
      <p:sp>
        <p:nvSpPr>
          <p:cNvPr id="168" name="Google Shape;168;p8"/>
          <p:cNvSpPr txBox="1"/>
          <p:nvPr/>
        </p:nvSpPr>
        <p:spPr>
          <a:xfrm>
            <a:off x="12718828" y="4236756"/>
            <a:ext cx="1899285" cy="1635760"/>
          </a:xfrm>
          <a:prstGeom prst="rect">
            <a:avLst/>
          </a:prstGeom>
          <a:noFill/>
          <a:ln>
            <a:noFill/>
          </a:ln>
        </p:spPr>
        <p:txBody>
          <a:bodyPr anchorCtr="0" anchor="t" bIns="0" lIns="0" spcFirstLastPara="1" rIns="0" wrap="square" tIns="107300">
            <a:spAutoFit/>
          </a:bodyPr>
          <a:lstStyle/>
          <a:p>
            <a:pPr indent="0" lvl="0" marL="12700" rtl="0" algn="l">
              <a:lnSpc>
                <a:spcPct val="100000"/>
              </a:lnSpc>
              <a:spcBef>
                <a:spcPts val="0"/>
              </a:spcBef>
              <a:spcAft>
                <a:spcPts val="0"/>
              </a:spcAft>
              <a:buNone/>
            </a:pPr>
            <a:r>
              <a:rPr b="1" lang="en-US" sz="6600">
                <a:solidFill>
                  <a:srgbClr val="9C0809"/>
                </a:solidFill>
                <a:latin typeface="Arial"/>
                <a:ea typeface="Arial"/>
                <a:cs typeface="Arial"/>
                <a:sym typeface="Arial"/>
              </a:rPr>
              <a:t>3633</a:t>
            </a:r>
            <a:endParaRPr sz="6600">
              <a:latin typeface="Arial"/>
              <a:ea typeface="Arial"/>
              <a:cs typeface="Arial"/>
              <a:sym typeface="Arial"/>
            </a:endParaRPr>
          </a:p>
          <a:p>
            <a:pPr indent="0" lvl="0" marL="111125" rtl="0" algn="l">
              <a:lnSpc>
                <a:spcPct val="100000"/>
              </a:lnSpc>
              <a:spcBef>
                <a:spcPts val="350"/>
              </a:spcBef>
              <a:spcAft>
                <a:spcPts val="0"/>
              </a:spcAft>
              <a:buNone/>
            </a:pPr>
            <a:r>
              <a:rPr b="1" lang="en-US" sz="3050">
                <a:latin typeface="Arial"/>
                <a:ea typeface="Arial"/>
                <a:cs typeface="Arial"/>
                <a:sym typeface="Arial"/>
              </a:rPr>
              <a:t>Total city</a:t>
            </a:r>
            <a:endParaRPr sz="3050">
              <a:latin typeface="Arial"/>
              <a:ea typeface="Arial"/>
              <a:cs typeface="Arial"/>
              <a:sym typeface="Arial"/>
            </a:endParaRPr>
          </a:p>
        </p:txBody>
      </p:sp>
      <p:sp>
        <p:nvSpPr>
          <p:cNvPr id="169" name="Google Shape;169;p8"/>
          <p:cNvSpPr txBox="1"/>
          <p:nvPr/>
        </p:nvSpPr>
        <p:spPr>
          <a:xfrm>
            <a:off x="4526371" y="6981626"/>
            <a:ext cx="9235440" cy="1320800"/>
          </a:xfrm>
          <a:prstGeom prst="rect">
            <a:avLst/>
          </a:prstGeom>
          <a:solidFill>
            <a:srgbClr val="135CA0"/>
          </a:solidFill>
          <a:ln>
            <a:noFill/>
          </a:ln>
        </p:spPr>
        <p:txBody>
          <a:bodyPr anchorCtr="0" anchor="t" bIns="0" lIns="0" spcFirstLastPara="1" rIns="0" wrap="square" tIns="206375">
            <a:spAutoFit/>
          </a:bodyPr>
          <a:lstStyle/>
          <a:p>
            <a:pPr indent="0" lvl="0" marL="0" marR="73660" rtl="0" algn="ctr">
              <a:lnSpc>
                <a:spcPct val="100000"/>
              </a:lnSpc>
              <a:spcBef>
                <a:spcPts val="0"/>
              </a:spcBef>
              <a:spcAft>
                <a:spcPts val="0"/>
              </a:spcAft>
              <a:buNone/>
            </a:pPr>
            <a:r>
              <a:rPr lang="en-US" sz="2000">
                <a:solidFill>
                  <a:srgbClr val="FFFFFF"/>
                </a:solidFill>
                <a:latin typeface="Arial"/>
                <a:ea typeface="Arial"/>
                <a:cs typeface="Arial"/>
                <a:sym typeface="Arial"/>
              </a:rPr>
              <a:t>Tình hình hoạt động của công ty khả quan.</a:t>
            </a:r>
            <a:endParaRPr sz="2000">
              <a:latin typeface="Arial"/>
              <a:ea typeface="Arial"/>
              <a:cs typeface="Arial"/>
              <a:sym typeface="Arial"/>
            </a:endParaRPr>
          </a:p>
          <a:p>
            <a:pPr indent="0" lvl="0" marL="173990" rtl="0" algn="l">
              <a:lnSpc>
                <a:spcPct val="100000"/>
              </a:lnSpc>
              <a:spcBef>
                <a:spcPts val="1725"/>
              </a:spcBef>
              <a:spcAft>
                <a:spcPts val="0"/>
              </a:spcAft>
              <a:buNone/>
            </a:pPr>
            <a:r>
              <a:rPr lang="en-US" sz="2000">
                <a:solidFill>
                  <a:srgbClr val="FFFFFF"/>
                </a:solidFill>
                <a:latin typeface="Arial"/>
                <a:ea typeface="Arial"/>
                <a:cs typeface="Arial"/>
                <a:sym typeface="Arial"/>
              </a:rPr>
              <a:t>Tuy nhiên, so sánh với các đối thủ cùng ngành, các con số không quá nổi bật</a:t>
            </a:r>
            <a:endParaRPr sz="20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pSp>
        <p:nvGrpSpPr>
          <p:cNvPr id="174" name="Google Shape;174;p9"/>
          <p:cNvGrpSpPr/>
          <p:nvPr/>
        </p:nvGrpSpPr>
        <p:grpSpPr>
          <a:xfrm>
            <a:off x="1213036" y="2252326"/>
            <a:ext cx="12712786" cy="8035290"/>
            <a:chOff x="1213036" y="2252326"/>
            <a:chExt cx="12712786" cy="8035290"/>
          </a:xfrm>
        </p:grpSpPr>
        <p:sp>
          <p:nvSpPr>
            <p:cNvPr id="175" name="Google Shape;175;p9"/>
            <p:cNvSpPr/>
            <p:nvPr/>
          </p:nvSpPr>
          <p:spPr>
            <a:xfrm>
              <a:off x="9124950" y="2252326"/>
              <a:ext cx="57150" cy="8035290"/>
            </a:xfrm>
            <a:custGeom>
              <a:rect b="b" l="l" r="r" t="t"/>
              <a:pathLst>
                <a:path extrusionOk="0" h="8035290" w="57150">
                  <a:moveTo>
                    <a:pt x="57149" y="90"/>
                  </a:moveTo>
                  <a:lnTo>
                    <a:pt x="38100" y="8034673"/>
                  </a:lnTo>
                  <a:lnTo>
                    <a:pt x="0" y="8034673"/>
                  </a:lnTo>
                  <a:lnTo>
                    <a:pt x="19050" y="0"/>
                  </a:lnTo>
                  <a:lnTo>
                    <a:pt x="57149" y="90"/>
                  </a:lnTo>
                  <a:close/>
                </a:path>
              </a:pathLst>
            </a:custGeom>
            <a:solidFill>
              <a:srgbClr val="9C080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76" name="Google Shape;176;p9"/>
            <p:cNvPicPr preferRelativeResize="0"/>
            <p:nvPr/>
          </p:nvPicPr>
          <p:blipFill rotWithShape="1">
            <a:blip r:embed="rId3">
              <a:alphaModFix/>
            </a:blip>
            <a:srcRect b="0" l="0" r="0" t="0"/>
            <a:stretch/>
          </p:blipFill>
          <p:spPr>
            <a:xfrm>
              <a:off x="1213036" y="3499469"/>
              <a:ext cx="6877049" cy="2933699"/>
            </a:xfrm>
            <a:prstGeom prst="rect">
              <a:avLst/>
            </a:prstGeom>
            <a:noFill/>
            <a:ln>
              <a:noFill/>
            </a:ln>
          </p:spPr>
        </p:pic>
        <p:pic>
          <p:nvPicPr>
            <p:cNvPr id="177" name="Google Shape;177;p9"/>
            <p:cNvPicPr preferRelativeResize="0"/>
            <p:nvPr/>
          </p:nvPicPr>
          <p:blipFill rotWithShape="1">
            <a:blip r:embed="rId4">
              <a:alphaModFix/>
            </a:blip>
            <a:srcRect b="0" l="0" r="0" t="0"/>
            <a:stretch/>
          </p:blipFill>
          <p:spPr>
            <a:xfrm>
              <a:off x="9572883" y="3499469"/>
              <a:ext cx="4352939" cy="2933699"/>
            </a:xfrm>
            <a:prstGeom prst="rect">
              <a:avLst/>
            </a:prstGeom>
            <a:noFill/>
            <a:ln>
              <a:noFill/>
            </a:ln>
          </p:spPr>
        </p:pic>
        <p:pic>
          <p:nvPicPr>
            <p:cNvPr id="178" name="Google Shape;178;p9"/>
            <p:cNvPicPr preferRelativeResize="0"/>
            <p:nvPr/>
          </p:nvPicPr>
          <p:blipFill rotWithShape="1">
            <a:blip r:embed="rId5">
              <a:alphaModFix/>
            </a:blip>
            <a:srcRect b="0" l="0" r="0" t="0"/>
            <a:stretch/>
          </p:blipFill>
          <p:spPr>
            <a:xfrm>
              <a:off x="9572883" y="6931776"/>
              <a:ext cx="4352939" cy="2867009"/>
            </a:xfrm>
            <a:prstGeom prst="rect">
              <a:avLst/>
            </a:prstGeom>
            <a:noFill/>
            <a:ln>
              <a:noFill/>
            </a:ln>
          </p:spPr>
        </p:pic>
      </p:grpSp>
      <p:sp>
        <p:nvSpPr>
          <p:cNvPr id="179" name="Google Shape;179;p9"/>
          <p:cNvSpPr txBox="1"/>
          <p:nvPr/>
        </p:nvSpPr>
        <p:spPr>
          <a:xfrm>
            <a:off x="2276189" y="2421602"/>
            <a:ext cx="447103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400">
                <a:latin typeface="Arial"/>
                <a:ea typeface="Arial"/>
                <a:cs typeface="Arial"/>
                <a:sym typeface="Arial"/>
              </a:rPr>
              <a:t>Xu hướng tăng trưởng</a:t>
            </a:r>
            <a:endParaRPr sz="3400">
              <a:latin typeface="Arial"/>
              <a:ea typeface="Arial"/>
              <a:cs typeface="Arial"/>
              <a:sym typeface="Arial"/>
            </a:endParaRPr>
          </a:p>
        </p:txBody>
      </p:sp>
      <p:sp>
        <p:nvSpPr>
          <p:cNvPr id="180" name="Google Shape;180;p9"/>
          <p:cNvSpPr txBox="1"/>
          <p:nvPr/>
        </p:nvSpPr>
        <p:spPr>
          <a:xfrm>
            <a:off x="1200336" y="6676494"/>
            <a:ext cx="6906259" cy="1082675"/>
          </a:xfrm>
          <a:prstGeom prst="rect">
            <a:avLst/>
          </a:prstGeom>
          <a:noFill/>
          <a:ln>
            <a:noFill/>
          </a:ln>
        </p:spPr>
        <p:txBody>
          <a:bodyPr anchorCtr="0" anchor="t" bIns="0" lIns="0" spcFirstLastPara="1" rIns="0" wrap="square" tIns="12700">
            <a:spAutoFit/>
          </a:bodyPr>
          <a:lstStyle/>
          <a:p>
            <a:pPr indent="0" lvl="0" marL="12700" marR="5080" rtl="0" algn="just">
              <a:lnSpc>
                <a:spcPct val="115599"/>
              </a:lnSpc>
              <a:spcBef>
                <a:spcPts val="0"/>
              </a:spcBef>
              <a:spcAft>
                <a:spcPts val="0"/>
              </a:spcAft>
              <a:buNone/>
            </a:pPr>
            <a:r>
              <a:rPr lang="en-US" sz="2000">
                <a:latin typeface="Verdana"/>
                <a:ea typeface="Verdana"/>
                <a:cs typeface="Verdana"/>
                <a:sym typeface="Verdana"/>
              </a:rPr>
              <a:t>Doanh thu và lợi nhuận tăng trưởng đều qua các năm. Tuy nhiên, khi chuyển từ Q4 sang Q1 năm sau, doanh thu có xu hướng giảm.</a:t>
            </a:r>
            <a:endParaRPr sz="2000">
              <a:latin typeface="Verdana"/>
              <a:ea typeface="Verdana"/>
              <a:cs typeface="Verdana"/>
              <a:sym typeface="Verdana"/>
            </a:endParaRPr>
          </a:p>
        </p:txBody>
      </p:sp>
      <p:sp>
        <p:nvSpPr>
          <p:cNvPr id="181" name="Google Shape;181;p9"/>
          <p:cNvSpPr/>
          <p:nvPr/>
        </p:nvSpPr>
        <p:spPr>
          <a:xfrm>
            <a:off x="1101330" y="7978444"/>
            <a:ext cx="6993255" cy="778510"/>
          </a:xfrm>
          <a:custGeom>
            <a:rect b="b" l="l" r="r" t="t"/>
            <a:pathLst>
              <a:path extrusionOk="0" h="778509" w="6993255">
                <a:moveTo>
                  <a:pt x="5705603" y="778509"/>
                </a:moveTo>
                <a:lnTo>
                  <a:pt x="96950" y="778509"/>
                </a:lnTo>
                <a:lnTo>
                  <a:pt x="59212" y="770886"/>
                </a:lnTo>
                <a:lnTo>
                  <a:pt x="28396" y="750099"/>
                </a:lnTo>
                <a:lnTo>
                  <a:pt x="7618" y="719268"/>
                </a:lnTo>
                <a:lnTo>
                  <a:pt x="0" y="681513"/>
                </a:lnTo>
                <a:lnTo>
                  <a:pt x="0" y="96996"/>
                </a:lnTo>
                <a:lnTo>
                  <a:pt x="7618" y="59240"/>
                </a:lnTo>
                <a:lnTo>
                  <a:pt x="28396" y="28409"/>
                </a:lnTo>
                <a:lnTo>
                  <a:pt x="59212" y="7622"/>
                </a:lnTo>
                <a:lnTo>
                  <a:pt x="96950" y="0"/>
                </a:lnTo>
                <a:lnTo>
                  <a:pt x="6895803" y="0"/>
                </a:lnTo>
                <a:lnTo>
                  <a:pt x="6933541" y="7622"/>
                </a:lnTo>
                <a:lnTo>
                  <a:pt x="6964360" y="28409"/>
                </a:lnTo>
                <a:lnTo>
                  <a:pt x="6985140" y="59240"/>
                </a:lnTo>
                <a:lnTo>
                  <a:pt x="6992760" y="96996"/>
                </a:lnTo>
                <a:lnTo>
                  <a:pt x="6992760" y="290988"/>
                </a:lnTo>
                <a:lnTo>
                  <a:pt x="6985140" y="328743"/>
                </a:lnTo>
                <a:lnTo>
                  <a:pt x="6933541" y="380361"/>
                </a:lnTo>
                <a:lnTo>
                  <a:pt x="6895803" y="387984"/>
                </a:lnTo>
                <a:lnTo>
                  <a:pt x="5899497" y="387984"/>
                </a:lnTo>
                <a:lnTo>
                  <a:pt x="5861761" y="395606"/>
                </a:lnTo>
                <a:lnTo>
                  <a:pt x="5830945" y="416393"/>
                </a:lnTo>
                <a:lnTo>
                  <a:pt x="5810169" y="447224"/>
                </a:lnTo>
                <a:lnTo>
                  <a:pt x="5802550" y="484980"/>
                </a:lnTo>
                <a:lnTo>
                  <a:pt x="5802550" y="681513"/>
                </a:lnTo>
                <a:lnTo>
                  <a:pt x="5794932" y="719268"/>
                </a:lnTo>
                <a:lnTo>
                  <a:pt x="5774155" y="750099"/>
                </a:lnTo>
                <a:lnTo>
                  <a:pt x="5743340" y="770886"/>
                </a:lnTo>
                <a:lnTo>
                  <a:pt x="5705603" y="778509"/>
                </a:lnTo>
                <a:close/>
              </a:path>
            </a:pathLst>
          </a:custGeom>
          <a:solidFill>
            <a:srgbClr val="F5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82" name="Google Shape;182;p9"/>
          <p:cNvSpPr txBox="1"/>
          <p:nvPr/>
        </p:nvSpPr>
        <p:spPr>
          <a:xfrm>
            <a:off x="1200336" y="7886988"/>
            <a:ext cx="6798309" cy="806450"/>
          </a:xfrm>
          <a:prstGeom prst="rect">
            <a:avLst/>
          </a:prstGeom>
          <a:noFill/>
          <a:ln>
            <a:noFill/>
          </a:ln>
        </p:spPr>
        <p:txBody>
          <a:bodyPr anchorCtr="0" anchor="t" bIns="0" lIns="0" spcFirstLastPara="1" rIns="0" wrap="square" tIns="12700">
            <a:spAutoFit/>
          </a:bodyPr>
          <a:lstStyle/>
          <a:p>
            <a:pPr indent="0" lvl="0" marL="12700" marR="5080" rtl="0" algn="l">
              <a:lnSpc>
                <a:spcPct val="116500"/>
              </a:lnSpc>
              <a:spcBef>
                <a:spcPts val="0"/>
              </a:spcBef>
              <a:spcAft>
                <a:spcPts val="0"/>
              </a:spcAft>
              <a:buNone/>
            </a:pPr>
            <a:r>
              <a:rPr lang="en-US" sz="1000">
                <a:latin typeface="Arial"/>
                <a:ea typeface="Arial"/>
                <a:cs typeface="Arial"/>
                <a:sym typeface="Arial"/>
              </a:rPr>
              <a:t>→ </a:t>
            </a:r>
            <a:r>
              <a:rPr lang="en-US" sz="2200">
                <a:latin typeface="Arial"/>
                <a:ea typeface="Arial"/>
                <a:cs typeface="Arial"/>
                <a:sym typeface="Arial"/>
              </a:rPr>
              <a:t>Nhu cầu tiêu dùng cuối năm có xu hướng tăng cao do các dịp nghĩ lễ (Black Friday, Christmas).</a:t>
            </a:r>
            <a:endParaRPr sz="2200">
              <a:latin typeface="Arial"/>
              <a:ea typeface="Arial"/>
              <a:cs typeface="Arial"/>
              <a:sym typeface="Arial"/>
            </a:endParaRPr>
          </a:p>
        </p:txBody>
      </p:sp>
      <p:sp>
        <p:nvSpPr>
          <p:cNvPr id="183" name="Google Shape;183;p9"/>
          <p:cNvSpPr txBox="1"/>
          <p:nvPr/>
        </p:nvSpPr>
        <p:spPr>
          <a:xfrm>
            <a:off x="11014902" y="2421602"/>
            <a:ext cx="6040120"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400">
                <a:latin typeface="Arial"/>
                <a:ea typeface="Arial"/>
                <a:cs typeface="Arial"/>
                <a:sym typeface="Arial"/>
              </a:rPr>
              <a:t>Lợi nhuận theo các phân khúc</a:t>
            </a:r>
            <a:endParaRPr sz="3400">
              <a:latin typeface="Arial"/>
              <a:ea typeface="Arial"/>
              <a:cs typeface="Arial"/>
              <a:sym typeface="Arial"/>
            </a:endParaRPr>
          </a:p>
        </p:txBody>
      </p:sp>
      <p:sp>
        <p:nvSpPr>
          <p:cNvPr id="184" name="Google Shape;184;p9"/>
          <p:cNvSpPr txBox="1"/>
          <p:nvPr/>
        </p:nvSpPr>
        <p:spPr>
          <a:xfrm>
            <a:off x="14302109" y="4213831"/>
            <a:ext cx="3363595" cy="1082675"/>
          </a:xfrm>
          <a:prstGeom prst="rect">
            <a:avLst/>
          </a:prstGeom>
          <a:noFill/>
          <a:ln>
            <a:noFill/>
          </a:ln>
        </p:spPr>
        <p:txBody>
          <a:bodyPr anchorCtr="0" anchor="t" bIns="0" lIns="0" spcFirstLastPara="1" rIns="0" wrap="square" tIns="12700">
            <a:spAutoFit/>
          </a:bodyPr>
          <a:lstStyle/>
          <a:p>
            <a:pPr indent="0" lvl="0" marL="12700" marR="5080" rtl="0" algn="just">
              <a:lnSpc>
                <a:spcPct val="115599"/>
              </a:lnSpc>
              <a:spcBef>
                <a:spcPts val="0"/>
              </a:spcBef>
              <a:spcAft>
                <a:spcPts val="0"/>
              </a:spcAft>
              <a:buNone/>
            </a:pPr>
            <a:r>
              <a:rPr lang="en-US" sz="2000">
                <a:latin typeface="Verdana"/>
                <a:ea typeface="Verdana"/>
                <a:cs typeface="Verdana"/>
                <a:sym typeface="Verdana"/>
              </a:rPr>
              <a:t>Các sản phẩm công nghệ mang lại lợi nhuận nhiều nhất (45.23%)</a:t>
            </a:r>
            <a:endParaRPr sz="2000">
              <a:latin typeface="Verdana"/>
              <a:ea typeface="Verdana"/>
              <a:cs typeface="Verdana"/>
              <a:sym typeface="Verdana"/>
            </a:endParaRPr>
          </a:p>
        </p:txBody>
      </p:sp>
      <p:sp>
        <p:nvSpPr>
          <p:cNvPr id="185" name="Google Shape;185;p9"/>
          <p:cNvSpPr txBox="1"/>
          <p:nvPr/>
        </p:nvSpPr>
        <p:spPr>
          <a:xfrm>
            <a:off x="14206098" y="7476654"/>
            <a:ext cx="3460115"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Nhóm	khách	hàng	cá</a:t>
            </a:r>
            <a:endParaRPr sz="2000">
              <a:latin typeface="Verdana"/>
              <a:ea typeface="Verdana"/>
              <a:cs typeface="Verdana"/>
              <a:sym typeface="Verdana"/>
            </a:endParaRPr>
          </a:p>
        </p:txBody>
      </p:sp>
      <p:sp>
        <p:nvSpPr>
          <p:cNvPr id="186" name="Google Shape;186;p9"/>
          <p:cNvSpPr txBox="1"/>
          <p:nvPr/>
        </p:nvSpPr>
        <p:spPr>
          <a:xfrm>
            <a:off x="14206098" y="7781378"/>
            <a:ext cx="3460115" cy="1082675"/>
          </a:xfrm>
          <a:prstGeom prst="rect">
            <a:avLst/>
          </a:prstGeom>
          <a:noFill/>
          <a:ln>
            <a:noFill/>
          </a:ln>
        </p:spPr>
        <p:txBody>
          <a:bodyPr anchorCtr="0" anchor="t" bIns="0" lIns="0" spcFirstLastPara="1" rIns="0" wrap="square" tIns="12700">
            <a:spAutoFit/>
          </a:bodyPr>
          <a:lstStyle/>
          <a:p>
            <a:pPr indent="0" lvl="0" marL="12700" marR="5080" rtl="0" algn="just">
              <a:lnSpc>
                <a:spcPct val="115599"/>
              </a:lnSpc>
              <a:spcBef>
                <a:spcPts val="0"/>
              </a:spcBef>
              <a:spcAft>
                <a:spcPts val="0"/>
              </a:spcAft>
              <a:buNone/>
            </a:pPr>
            <a:r>
              <a:rPr lang="en-US" sz="2000">
                <a:latin typeface="Verdana"/>
                <a:ea typeface="Verdana"/>
                <a:cs typeface="Verdana"/>
                <a:sym typeface="Verdana"/>
              </a:rPr>
              <a:t>nhân  (người  tiêu  dùng) mang lại nhiều lợi nhuận nhất (gần 51%)</a:t>
            </a:r>
            <a:endParaRPr sz="2000">
              <a:latin typeface="Verdana"/>
              <a:ea typeface="Verdana"/>
              <a:cs typeface="Verdana"/>
              <a:sym typeface="Verdana"/>
            </a:endParaRPr>
          </a:p>
        </p:txBody>
      </p:sp>
      <p:sp>
        <p:nvSpPr>
          <p:cNvPr id="187" name="Google Shape;187;p9"/>
          <p:cNvSpPr txBox="1"/>
          <p:nvPr/>
        </p:nvSpPr>
        <p:spPr>
          <a:xfrm>
            <a:off x="0" y="878174"/>
            <a:ext cx="2197100" cy="857250"/>
          </a:xfrm>
          <a:prstGeom prst="rect">
            <a:avLst/>
          </a:prstGeom>
          <a:solidFill>
            <a:srgbClr val="4A494A"/>
          </a:solidFill>
          <a:ln>
            <a:noFill/>
          </a:ln>
        </p:spPr>
        <p:txBody>
          <a:bodyPr anchorCtr="0" anchor="t" bIns="0" lIns="0" spcFirstLastPara="1" rIns="0" wrap="square" tIns="233025">
            <a:spAutoFit/>
          </a:bodyPr>
          <a:lstStyle/>
          <a:p>
            <a:pPr indent="0" lvl="0" marL="495300" rtl="0" algn="l">
              <a:lnSpc>
                <a:spcPct val="100000"/>
              </a:lnSpc>
              <a:spcBef>
                <a:spcPts val="0"/>
              </a:spcBef>
              <a:spcAft>
                <a:spcPts val="0"/>
              </a:spcAft>
              <a:buNone/>
            </a:pPr>
            <a:r>
              <a:rPr b="1" lang="en-US" sz="2100">
                <a:solidFill>
                  <a:srgbClr val="FFFFFF"/>
                </a:solidFill>
                <a:latin typeface="Arial"/>
                <a:ea typeface="Arial"/>
                <a:cs typeface="Arial"/>
                <a:sym typeface="Arial"/>
              </a:rPr>
              <a:t>OVERVIEW</a:t>
            </a:r>
            <a:endParaRPr sz="21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2024-09-29T09:31:55Z</dcterms:created>
  <dc:creator>K59 Ly Nguyen Thien Bao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2023-10-01T00:00:00Z</vt:filetime>
  </property>
  <property fmtid="{D5CDD505-2E9C-101B-9397-08002B2CF9AE}" pid="3" name="Creator">
    <vt:lpwstr>Canva</vt:lpwstr>
  </property>
  <property fmtid="{D5CDD505-2E9C-101B-9397-08002B2CF9AE}" pid="4" name="LastSaved">
    <vt:filetime>2024-09-29T00:00:00Z</vt:filetime>
  </property>
  <property fmtid="{D5CDD505-2E9C-101B-9397-08002B2CF9AE}" pid="5" name="Producer">
    <vt:lpwstr>3-Heights(TM) PDF Security Shell 4.8.25.2 (http://www.pdf-tools.com)</vt:lpwstr>
  </property>
</Properties>
</file>